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2"/>
  </p:notesMasterIdLst>
  <p:handoutMasterIdLst>
    <p:handoutMasterId r:id="rId43"/>
  </p:handoutMasterIdLst>
  <p:sldIdLst>
    <p:sldId id="409" r:id="rId2"/>
    <p:sldId id="461" r:id="rId3"/>
    <p:sldId id="296" r:id="rId4"/>
    <p:sldId id="307" r:id="rId5"/>
    <p:sldId id="328" r:id="rId6"/>
    <p:sldId id="329" r:id="rId7"/>
    <p:sldId id="308" r:id="rId8"/>
    <p:sldId id="330" r:id="rId9"/>
    <p:sldId id="331" r:id="rId10"/>
    <p:sldId id="332" r:id="rId11"/>
    <p:sldId id="334" r:id="rId12"/>
    <p:sldId id="462" r:id="rId13"/>
    <p:sldId id="298" r:id="rId14"/>
    <p:sldId id="299" r:id="rId15"/>
    <p:sldId id="394" r:id="rId16"/>
    <p:sldId id="346" r:id="rId17"/>
    <p:sldId id="382" r:id="rId18"/>
    <p:sldId id="384" r:id="rId19"/>
    <p:sldId id="386" r:id="rId20"/>
    <p:sldId id="388" r:id="rId21"/>
    <p:sldId id="367" r:id="rId22"/>
    <p:sldId id="387" r:id="rId23"/>
    <p:sldId id="389" r:id="rId24"/>
    <p:sldId id="385" r:id="rId25"/>
    <p:sldId id="390" r:id="rId26"/>
    <p:sldId id="391" r:id="rId27"/>
    <p:sldId id="383" r:id="rId28"/>
    <p:sldId id="373" r:id="rId29"/>
    <p:sldId id="393" r:id="rId30"/>
    <p:sldId id="392" r:id="rId31"/>
    <p:sldId id="463" r:id="rId32"/>
    <p:sldId id="464" r:id="rId33"/>
    <p:sldId id="465" r:id="rId34"/>
    <p:sldId id="466" r:id="rId35"/>
    <p:sldId id="467" r:id="rId36"/>
    <p:sldId id="395" r:id="rId37"/>
    <p:sldId id="468" r:id="rId38"/>
    <p:sldId id="469" r:id="rId39"/>
    <p:sldId id="470" r:id="rId40"/>
    <p:sldId id="301"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40">
          <p15:clr>
            <a:srgbClr val="A4A3A4"/>
          </p15:clr>
        </p15:guide>
        <p15:guide id="2" orient="horz" pos="640">
          <p15:clr>
            <a:srgbClr val="A4A3A4"/>
          </p15:clr>
        </p15:guide>
        <p15:guide id="3" orient="horz" pos="712">
          <p15:clr>
            <a:srgbClr val="A4A3A4"/>
          </p15:clr>
        </p15:guide>
        <p15:guide id="4" orient="horz" pos="3928">
          <p15:clr>
            <a:srgbClr val="A4A3A4"/>
          </p15:clr>
        </p15:guide>
        <p15:guide id="5" orient="horz" pos="38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E0C"/>
    <a:srgbClr val="17ABE3"/>
    <a:srgbClr val="A20000"/>
    <a:srgbClr val="A40000"/>
    <a:srgbClr val="9E0000"/>
    <a:srgbClr val="C7450B"/>
    <a:srgbClr val="DC6140"/>
    <a:srgbClr val="E60000"/>
    <a:srgbClr val="C9670D"/>
    <a:srgbClr val="66B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83" autoAdjust="0"/>
    <p:restoredTop sz="92756" autoAdjust="0"/>
  </p:normalViewPr>
  <p:slideViewPr>
    <p:cSldViewPr snapToGrid="0">
      <p:cViewPr varScale="1">
        <p:scale>
          <a:sx n="147" d="100"/>
          <a:sy n="147" d="100"/>
        </p:scale>
        <p:origin x="4716" y="120"/>
      </p:cViewPr>
      <p:guideLst>
        <p:guide pos="5440"/>
        <p:guide orient="horz" pos="640"/>
        <p:guide orient="horz" pos="712"/>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latin typeface="阿里巴巴普惠体 R" panose="00020600040101010101" pitchFamily="18" charset="-122"/>
                <a:ea typeface="阿里巴巴普惠体 R" panose="00020600040101010101" pitchFamily="18" charset="-122"/>
              </a:rPr>
              <a:t>2022/5/16</a:t>
            </a:fld>
            <a:endParaRPr lang="zh-CN" altLang="en-US" dirty="0">
              <a:latin typeface="阿里巴巴普惠体 R" panose="00020600040101010101" pitchFamily="18" charset="-122"/>
              <a:ea typeface="阿里巴巴普惠体 R" panose="00020600040101010101"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latin typeface="阿里巴巴普惠体 R" panose="00020600040101010101" pitchFamily="18" charset="-122"/>
                <a:ea typeface="阿里巴巴普惠体 R" panose="00020600040101010101" pitchFamily="18" charset="-122"/>
              </a:rPr>
              <a:t>‹#›</a:t>
            </a:fld>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R" panose="00020600040101010101" pitchFamily="18" charset="-122"/>
              </a:defRPr>
            </a:lvl1pPr>
          </a:lstStyle>
          <a:p>
            <a:fld id="{E86D8963-CFCD-4740-AF60-049850373CDF}" type="datetimeFigureOut">
              <a:rPr lang="zh-CN" altLang="en-US" smtClean="0"/>
              <a:t>2022/5/16</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R" panose="00020600040101010101" pitchFamily="18" charset="-122"/>
              </a:defRPr>
            </a:lvl1pPr>
          </a:lstStyle>
          <a:p>
            <a:fld id="{E9E6FDB6-6D2B-46C1-9FA1-D82906A37C3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mn-ea"/>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mn-ea"/>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mn-ea"/>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mn-ea"/>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dirty="0"/>
          </a:p>
        </p:txBody>
      </p:sp>
    </p:spTree>
    <p:extLst>
      <p:ext uri="{BB962C8B-B14F-4D97-AF65-F5344CB8AC3E}">
        <p14:creationId xmlns:p14="http://schemas.microsoft.com/office/powerpoint/2010/main" val="201562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缺少：</a:t>
            </a:r>
            <a:r>
              <a:rPr lang="en-US" altLang="zh-CN"/>
              <a:t>Difficulty in Multi-Agent Learning</a:t>
            </a:r>
            <a:endParaRPr 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39</a:t>
            </a:fld>
            <a:endParaRPr lang="zh-CN" altLang="en-US" dirty="0"/>
          </a:p>
        </p:txBody>
      </p:sp>
    </p:spTree>
    <p:extLst>
      <p:ext uri="{BB962C8B-B14F-4D97-AF65-F5344CB8AC3E}">
        <p14:creationId xmlns:p14="http://schemas.microsoft.com/office/powerpoint/2010/main" val="3305823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制作感谢页（伯禹</a:t>
            </a:r>
            <a:r>
              <a:rPr kumimoji="1" lang="en-US" altLang="zh-CN" dirty="0"/>
              <a:t>logo+</a:t>
            </a:r>
            <a:r>
              <a:rPr kumimoji="1" lang="zh-CN" altLang="en-US" dirty="0"/>
              <a:t>打造</a:t>
            </a:r>
            <a:r>
              <a:rPr kumimoji="1" lang="en-US" altLang="zh-CN" dirty="0"/>
              <a:t>AI</a:t>
            </a:r>
            <a:r>
              <a:rPr kumimoji="1" lang="zh-CN" altLang="en-US" dirty="0"/>
              <a:t>领域的黄埔军校）</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40</a:t>
            </a:fld>
            <a:endParaRPr lang="zh-CN" altLang="en-US" dirty="0"/>
          </a:p>
        </p:txBody>
      </p:sp>
    </p:spTree>
    <p:extLst>
      <p:ext uri="{BB962C8B-B14F-4D97-AF65-F5344CB8AC3E}">
        <p14:creationId xmlns:p14="http://schemas.microsoft.com/office/powerpoint/2010/main" val="3267782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缺少：</a:t>
            </a:r>
            <a:r>
              <a:rPr lang="en-US" altLang="zh-CN"/>
              <a:t>Difficulty in Multi-Agent Learning</a:t>
            </a:r>
            <a:endParaRPr 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11</a:t>
            </a:fld>
            <a:endParaRPr lang="zh-CN" altLang="en-US" dirty="0"/>
          </a:p>
        </p:txBody>
      </p:sp>
    </p:spTree>
    <p:extLst>
      <p:ext uri="{BB962C8B-B14F-4D97-AF65-F5344CB8AC3E}">
        <p14:creationId xmlns:p14="http://schemas.microsoft.com/office/powerpoint/2010/main" val="2995236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12</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28</a:t>
            </a:fld>
            <a:endParaRPr lang="zh-CN" altLang="en-US" dirty="0"/>
          </a:p>
        </p:txBody>
      </p:sp>
    </p:spTree>
    <p:extLst>
      <p:ext uri="{BB962C8B-B14F-4D97-AF65-F5344CB8AC3E}">
        <p14:creationId xmlns:p14="http://schemas.microsoft.com/office/powerpoint/2010/main" val="719046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29</a:t>
            </a:fld>
            <a:endParaRPr lang="zh-CN" altLang="en-US" dirty="0"/>
          </a:p>
        </p:txBody>
      </p:sp>
    </p:spTree>
    <p:extLst>
      <p:ext uri="{BB962C8B-B14F-4D97-AF65-F5344CB8AC3E}">
        <p14:creationId xmlns:p14="http://schemas.microsoft.com/office/powerpoint/2010/main" val="3356047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Combat</a:t>
            </a:r>
            <a:r>
              <a:rPr lang="zh-CN" altLang="en-US" b="0" i="0" dirty="0">
                <a:solidFill>
                  <a:srgbClr val="333333"/>
                </a:solidFill>
                <a:effectLst/>
                <a:latin typeface="Helvetica Neue"/>
              </a:rPr>
              <a:t>是一个在二维的格子世界上进行两个队伍的对战模拟游戏，每个智能体的动作集合为：向四周移动</a:t>
            </a:r>
            <a:r>
              <a:rPr lang="en-US" altLang="zh-CN" b="0" i="0" dirty="0">
                <a:solidFill>
                  <a:srgbClr val="333333"/>
                </a:solidFill>
                <a:effectLst/>
                <a:latin typeface="Helvetica Neue"/>
              </a:rPr>
              <a:t>1</a:t>
            </a:r>
            <a:r>
              <a:rPr lang="zh-CN" altLang="en-US" b="0" i="0" dirty="0">
                <a:solidFill>
                  <a:srgbClr val="333333"/>
                </a:solidFill>
                <a:effectLst/>
                <a:latin typeface="Helvetica Neue"/>
              </a:rPr>
              <a:t>格，攻击周围</a:t>
            </a:r>
            <a:r>
              <a:rPr lang="en-US" altLang="zh-CN" b="0" i="0" dirty="0">
                <a:solidFill>
                  <a:srgbClr val="333333"/>
                </a:solidFill>
                <a:effectLst/>
                <a:latin typeface="Helvetica Neue"/>
              </a:rPr>
              <a:t>3×3</a:t>
            </a:r>
            <a:r>
              <a:rPr lang="zh-CN" altLang="en-US" b="0" i="0" dirty="0">
                <a:solidFill>
                  <a:srgbClr val="333333"/>
                </a:solidFill>
                <a:effectLst/>
                <a:latin typeface="Helvetica Neue"/>
              </a:rPr>
              <a:t>格范围内其他敌对智能体，或者不采取任何行动。起初每个智能体有</a:t>
            </a:r>
            <a:r>
              <a:rPr lang="en-US" altLang="zh-CN" b="0" i="0" dirty="0">
                <a:solidFill>
                  <a:srgbClr val="333333"/>
                </a:solidFill>
                <a:effectLst/>
                <a:latin typeface="Helvetica Neue"/>
              </a:rPr>
              <a:t>3</a:t>
            </a:r>
            <a:r>
              <a:rPr lang="zh-CN" altLang="en-US" b="0" i="0" dirty="0">
                <a:solidFill>
                  <a:srgbClr val="333333"/>
                </a:solidFill>
                <a:effectLst/>
                <a:latin typeface="Helvetica Neue"/>
              </a:rPr>
              <a:t>点生命值，如果智能体在敌人的攻击范围内被攻击到了，则会扣</a:t>
            </a:r>
            <a:r>
              <a:rPr lang="en-US" altLang="zh-CN" b="0" i="0" dirty="0">
                <a:solidFill>
                  <a:srgbClr val="333333"/>
                </a:solidFill>
                <a:effectLst/>
                <a:latin typeface="Helvetica Neue"/>
              </a:rPr>
              <a:t>1</a:t>
            </a:r>
            <a:r>
              <a:rPr lang="zh-CN" altLang="en-US" b="0" i="0" dirty="0">
                <a:solidFill>
                  <a:srgbClr val="333333"/>
                </a:solidFill>
                <a:effectLst/>
                <a:latin typeface="Helvetica Neue"/>
              </a:rPr>
              <a:t>生命值，生命值掉为</a:t>
            </a:r>
            <a:r>
              <a:rPr lang="en-US" altLang="zh-CN" b="0" i="0" dirty="0">
                <a:solidFill>
                  <a:srgbClr val="333333"/>
                </a:solidFill>
                <a:effectLst/>
                <a:latin typeface="Helvetica Neue"/>
              </a:rPr>
              <a:t>0</a:t>
            </a:r>
            <a:r>
              <a:rPr lang="zh-CN" altLang="en-US" b="0" i="0" dirty="0">
                <a:solidFill>
                  <a:srgbClr val="333333"/>
                </a:solidFill>
                <a:effectLst/>
                <a:latin typeface="Helvetica Neue"/>
              </a:rPr>
              <a:t>则死亡，最后存活的队伍获胜。每个智能体的攻击有一轮的冷却时间。</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30</a:t>
            </a:fld>
            <a:endParaRPr lang="zh-CN" altLang="en-US" dirty="0"/>
          </a:p>
        </p:txBody>
      </p:sp>
    </p:spTree>
    <p:extLst>
      <p:ext uri="{BB962C8B-B14F-4D97-AF65-F5344CB8AC3E}">
        <p14:creationId xmlns:p14="http://schemas.microsoft.com/office/powerpoint/2010/main" val="281509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31</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i="0" dirty="0">
                <a:solidFill>
                  <a:srgbClr val="333333"/>
                </a:solidFill>
                <a:effectLst/>
                <a:latin typeface="Helvetica Neue"/>
              </a:rPr>
              <a:t>该环境中，有</a:t>
            </a:r>
            <a:r>
              <a:rPr lang="en-US" altLang="zh-CN" sz="1000" b="0" i="0" dirty="0">
                <a:solidFill>
                  <a:srgbClr val="333333"/>
                </a:solidFill>
                <a:effectLst/>
                <a:latin typeface="Helvetica Neue"/>
              </a:rPr>
              <a:t>1</a:t>
            </a:r>
            <a:r>
              <a:rPr lang="zh-CN" altLang="en-US" sz="1000" b="0" i="0" dirty="0">
                <a:solidFill>
                  <a:srgbClr val="333333"/>
                </a:solidFill>
                <a:effectLst/>
                <a:latin typeface="Helvetica Neue"/>
              </a:rPr>
              <a:t>个红色的对抗智能体（</a:t>
            </a:r>
            <a:r>
              <a:rPr lang="en-US" altLang="zh-CN" sz="1000" b="0" i="0" dirty="0">
                <a:solidFill>
                  <a:srgbClr val="333333"/>
                </a:solidFill>
                <a:effectLst/>
                <a:latin typeface="Helvetica Neue"/>
              </a:rPr>
              <a:t>adversary</a:t>
            </a:r>
            <a:r>
              <a:rPr lang="zh-CN" altLang="en-US" sz="1000" b="0" i="0" dirty="0">
                <a:solidFill>
                  <a:srgbClr val="333333"/>
                </a:solidFill>
                <a:effectLst/>
                <a:latin typeface="Helvetica Neue"/>
              </a:rPr>
              <a:t>），有</a:t>
            </a:r>
            <a:r>
              <a:rPr lang="en-US" altLang="zh-CN" sz="1000" b="0" i="0" dirty="0">
                <a:solidFill>
                  <a:srgbClr val="333333"/>
                </a:solidFill>
                <a:effectLst/>
                <a:latin typeface="Helvetica Neue"/>
              </a:rPr>
              <a:t>N</a:t>
            </a:r>
            <a:r>
              <a:rPr lang="zh-CN" altLang="en-US" sz="1000" b="0" i="0" dirty="0">
                <a:solidFill>
                  <a:srgbClr val="333333"/>
                </a:solidFill>
                <a:effectLst/>
                <a:latin typeface="Helvetica Neue"/>
              </a:rPr>
              <a:t>个蓝色的正常智能体，以及</a:t>
            </a:r>
            <a:r>
              <a:rPr lang="en-US" altLang="zh-CN" sz="1000" b="0" i="0" dirty="0">
                <a:solidFill>
                  <a:srgbClr val="333333"/>
                </a:solidFill>
                <a:effectLst/>
                <a:latin typeface="Helvetica Neue"/>
              </a:rPr>
              <a:t>N</a:t>
            </a:r>
            <a:r>
              <a:rPr lang="zh-CN" altLang="en-US" sz="1000" b="0" i="0" dirty="0">
                <a:solidFill>
                  <a:srgbClr val="333333"/>
                </a:solidFill>
                <a:effectLst/>
                <a:latin typeface="Helvetica Neue"/>
              </a:rPr>
              <a:t>个地点（一般</a:t>
            </a:r>
            <a:r>
              <a:rPr lang="en-US" altLang="zh-CN" sz="1000" b="0" i="0" dirty="0">
                <a:solidFill>
                  <a:srgbClr val="333333"/>
                </a:solidFill>
                <a:effectLst/>
                <a:latin typeface="Helvetica Neue"/>
              </a:rPr>
              <a:t>N=2</a:t>
            </a:r>
            <a:r>
              <a:rPr lang="zh-CN" altLang="en-US" sz="1000" b="0" i="0" dirty="0">
                <a:solidFill>
                  <a:srgbClr val="333333"/>
                </a:solidFill>
                <a:effectLst/>
                <a:latin typeface="Helvetica Neue"/>
              </a:rPr>
              <a:t>），这</a:t>
            </a:r>
            <a:r>
              <a:rPr lang="en-US" altLang="zh-CN" sz="1000" b="0" i="0" dirty="0">
                <a:solidFill>
                  <a:srgbClr val="333333"/>
                </a:solidFill>
                <a:effectLst/>
                <a:latin typeface="Helvetica Neue"/>
              </a:rPr>
              <a:t>N</a:t>
            </a:r>
            <a:r>
              <a:rPr lang="zh-CN" altLang="en-US" sz="1000" b="0" i="0" dirty="0">
                <a:solidFill>
                  <a:srgbClr val="333333"/>
                </a:solidFill>
                <a:effectLst/>
                <a:latin typeface="Helvetica Neue"/>
              </a:rPr>
              <a:t>个地点中有一个是目标地点（绿色）。</a:t>
            </a:r>
            <a:r>
              <a:rPr lang="en-US" altLang="zh-CN" sz="1000" b="0" i="0" dirty="0">
                <a:solidFill>
                  <a:srgbClr val="333333"/>
                </a:solidFill>
                <a:effectLst/>
                <a:latin typeface="Helvetica Neue"/>
              </a:rPr>
              <a:t>N</a:t>
            </a:r>
            <a:r>
              <a:rPr lang="zh-CN" altLang="en-US" sz="1000" b="0" i="0" dirty="0">
                <a:solidFill>
                  <a:srgbClr val="333333"/>
                </a:solidFill>
                <a:effectLst/>
                <a:latin typeface="Helvetica Neue"/>
              </a:rPr>
              <a:t>个正常智能体知道哪一个是目标地点，但对抗智能体则不知道。正常智能体是合作关系：它们其中任意一个距离目标地点足够近，则每个正常智能体都能获得相同的奖励。对抗智能体如果距离目标地点足够近，它也能获得奖励，但它需要猜哪一个才是目标地点。所以正常智能体需要合作起来，分散去到不同的坐标点，这样来欺骗到对抗智能体。</a:t>
            </a:r>
            <a:endParaRPr lang="en-US" altLang="zh-CN" sz="1000" b="0" i="0" dirty="0">
              <a:solidFill>
                <a:srgbClr val="333333"/>
              </a:solidFill>
              <a:effectLst/>
              <a:latin typeface="Helvetica Neue"/>
            </a:endParaRPr>
          </a:p>
          <a:p>
            <a:endParaRPr lang="en-US" altLang="zh-CN" sz="1000" b="0" i="0" dirty="0">
              <a:solidFill>
                <a:srgbClr val="333333"/>
              </a:solidFill>
              <a:effectLst/>
              <a:latin typeface="Helvetica Neue"/>
            </a:endParaRPr>
          </a:p>
          <a:p>
            <a:r>
              <a:rPr lang="zh-CN" altLang="en-US" sz="1000" b="0" i="0" dirty="0">
                <a:solidFill>
                  <a:srgbClr val="333333"/>
                </a:solidFill>
                <a:effectLst/>
                <a:latin typeface="Helvetica Neue"/>
              </a:rPr>
              <a:t>可以看到，正常智能体</a:t>
            </a:r>
            <a:r>
              <a:rPr lang="en-US" altLang="zh-CN" sz="1000" b="0" i="0" dirty="0">
                <a:solidFill>
                  <a:srgbClr val="333333"/>
                </a:solidFill>
                <a:effectLst/>
                <a:latin typeface="Helvetica Neue"/>
              </a:rPr>
              <a:t>0</a:t>
            </a:r>
            <a:r>
              <a:rPr lang="zh-CN" altLang="en-US" sz="1000" b="0" i="0" dirty="0">
                <a:solidFill>
                  <a:srgbClr val="333333"/>
                </a:solidFill>
                <a:effectLst/>
                <a:latin typeface="Helvetica Neue"/>
              </a:rPr>
              <a:t>和</a:t>
            </a:r>
            <a:r>
              <a:rPr lang="en-US" altLang="zh-CN" sz="1000" b="0" i="0" dirty="0">
                <a:solidFill>
                  <a:srgbClr val="333333"/>
                </a:solidFill>
                <a:effectLst/>
                <a:latin typeface="Helvetica Neue"/>
              </a:rPr>
              <a:t>1</a:t>
            </a:r>
            <a:r>
              <a:rPr lang="zh-CN" altLang="en-US" sz="1000" b="0" i="0" dirty="0">
                <a:solidFill>
                  <a:srgbClr val="333333"/>
                </a:solidFill>
                <a:effectLst/>
                <a:latin typeface="Helvetica Neue"/>
              </a:rPr>
              <a:t>的回报结果完全一致，这是因为它们的奖励函数是完全一样的。从训练结果中可以看出，正常智能体最终保持住了正向的回报，说明它们通过合作成功地占领了</a:t>
            </a:r>
            <a:r>
              <a:rPr lang="en-US" altLang="zh-CN" sz="1000" b="0" i="0" dirty="0">
                <a:solidFill>
                  <a:srgbClr val="333333"/>
                </a:solidFill>
                <a:effectLst/>
                <a:latin typeface="Helvetica Neue"/>
              </a:rPr>
              <a:t>2</a:t>
            </a:r>
            <a:r>
              <a:rPr lang="zh-CN" altLang="en-US" sz="1000" b="0" i="0" dirty="0">
                <a:solidFill>
                  <a:srgbClr val="333333"/>
                </a:solidFill>
                <a:effectLst/>
                <a:latin typeface="Helvetica Neue"/>
              </a:rPr>
              <a:t>个不同的地点，进而让对抗智能体无法知道哪个地点是目标地点。同时，我们也可以发现</a:t>
            </a:r>
            <a:r>
              <a:rPr lang="en-US" altLang="zh-CN" sz="1000" b="0" i="0" dirty="0">
                <a:solidFill>
                  <a:srgbClr val="333333"/>
                </a:solidFill>
                <a:effectLst/>
                <a:latin typeface="Helvetica Neue"/>
              </a:rPr>
              <a:t>MADDPG</a:t>
            </a:r>
            <a:r>
              <a:rPr lang="zh-CN" altLang="en-US" sz="1000" b="0" i="0" dirty="0">
                <a:solidFill>
                  <a:srgbClr val="333333"/>
                </a:solidFill>
                <a:effectLst/>
                <a:latin typeface="Helvetica Neue"/>
              </a:rPr>
              <a:t>的收敛速度和稳定性都比较不错。</a:t>
            </a:r>
            <a:endParaRPr lang="zh-CN" altLang="en-US" sz="1000"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38</a:t>
            </a:fld>
            <a:endParaRPr lang="zh-CN" altLang="en-US" dirty="0"/>
          </a:p>
        </p:txBody>
      </p:sp>
    </p:spTree>
    <p:extLst>
      <p:ext uri="{BB962C8B-B14F-4D97-AF65-F5344CB8AC3E}">
        <p14:creationId xmlns:p14="http://schemas.microsoft.com/office/powerpoint/2010/main" val="1565612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7DC22E-9164-4696-9168-EDBA700053FC}" type="datetime1">
              <a:rPr lang="zh-CN" altLang="en-US" smtClean="0"/>
              <a:t>2022/5/16</a:t>
            </a:fld>
            <a:endParaRPr lang="zh-CN" altLang="en-US"/>
          </a:p>
        </p:txBody>
      </p:sp>
      <p:sp>
        <p:nvSpPr>
          <p:cNvPr id="5" name="灯片编号占位符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p:cNvSpPr>
            <a:spLocks noGrp="1"/>
          </p:cNvSpPr>
          <p:nvPr>
            <p:ph sz="quarter" idx="13"/>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2022/5/16</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p:cNvSpPr txBox="1"/>
          <p:nvPr userDrawn="1"/>
        </p:nvSpPr>
        <p:spPr>
          <a:xfrm>
            <a:off x="2983768" y="2782669"/>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t>2022/5/16</a:t>
            </a:fld>
            <a:endParaRPr lang="zh-CN" altLang="en-US" dirty="0"/>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Lst>
  <p:hf hdr="0" dt="0"/>
  <p:txStyles>
    <p:titleStyle>
      <a:lvl1pPr algn="l" defTabSz="685165"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NULL"/></Relationships>
</file>

<file path=ppt/slides/_rels/slide19.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24.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NUL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NULL"/></Relationships>
</file>

<file path=ppt/slides/_rels/slide2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6.xml"/><Relationship Id="rId7" Type="http://schemas.openxmlformats.org/officeDocument/2006/relationships/image" Target="NULL"/><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7.xml"/><Relationship Id="rId7" Type="http://schemas.openxmlformats.org/officeDocument/2006/relationships/image" Target="../media/image16.gif"/><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emf"/><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6.xml"/><Relationship Id="rId5" Type="http://schemas.openxmlformats.org/officeDocument/2006/relationships/image" Target="../media/image80.png"/></Relationships>
</file>

<file path=ppt/slides/_rels/slide35.xml.rels><?xml version="1.0" encoding="UTF-8" standalone="yes"?>
<Relationships xmlns="http://schemas.openxmlformats.org/package/2006/relationships"><Relationship Id="rId8" Type="http://schemas.openxmlformats.org/officeDocument/2006/relationships/image" Target="../media/image120.png"/><Relationship Id="rId7"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image" Target="../media/image100.png"/><Relationship Id="rId5" Type="http://schemas.openxmlformats.org/officeDocument/2006/relationships/image" Target="../media/image31.png"/><Relationship Id="rId10" Type="http://schemas.openxmlformats.org/officeDocument/2006/relationships/image" Target="../media/image20.png"/><Relationship Id="rId9" Type="http://schemas.openxmlformats.org/officeDocument/2006/relationships/image" Target="../media/image171.png"/></Relationships>
</file>

<file path=ppt/slides/_rels/slide3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8.png"/><Relationship Id="rId7" Type="http://schemas.openxmlformats.org/officeDocument/2006/relationships/image" Target="../media/image190.png"/><Relationship Id="rId2" Type="http://schemas.openxmlformats.org/officeDocument/2006/relationships/slideLayout" Target="../slideLayouts/slideLayout5.xml"/><Relationship Id="rId1" Type="http://schemas.openxmlformats.org/officeDocument/2006/relationships/tags" Target="../tags/tag28.xml"/><Relationship Id="rId5"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 Id="rId5"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4.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gi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NULL"/></Relationships>
</file>

<file path=ppt/slides/_rels/slide40.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emf"/><Relationship Id="rId2" Type="http://schemas.openxmlformats.org/officeDocument/2006/relationships/tags" Target="../tags/tag32.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1.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5.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spid="_x0000_s1045"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3"/>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6209584"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多智能体强化学习</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a:extLst>
              <a:ext uri="{FF2B5EF4-FFF2-40B4-BE49-F238E27FC236}">
                <a16:creationId xmlns:a16="http://schemas.microsoft.com/office/drawing/2014/main" id="{02A218AF-4E0B-46A9-B4FA-11ABC544612C}"/>
              </a:ext>
            </a:extLst>
          </p:cNvPr>
          <p:cNvSpPr txBox="1"/>
          <p:nvPr/>
        </p:nvSpPr>
        <p:spPr>
          <a:xfrm>
            <a:off x="2317728" y="730136"/>
            <a:ext cx="5887365" cy="954107"/>
          </a:xfrm>
          <a:prstGeom prst="rect">
            <a:avLst/>
          </a:prstGeom>
          <a:noFill/>
        </p:spPr>
        <p:txBody>
          <a:bodyPr wrap="square" rtlCol="0">
            <a:spAutoFit/>
          </a:bodyPr>
          <a:lstStyle/>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a:t>
            </a:r>
            <a:r>
              <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2022</a:t>
            </a:r>
          </a:p>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第</a:t>
            </a:r>
            <a:r>
              <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14</a:t>
            </a:r>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节</a:t>
            </a:r>
            <a:endPar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文本框 7">
            <a:extLst>
              <a:ext uri="{FF2B5EF4-FFF2-40B4-BE49-F238E27FC236}">
                <a16:creationId xmlns:a16="http://schemas.microsoft.com/office/drawing/2014/main" id="{461290B1-B0B9-4B1B-9B40-8F86C1E93176}"/>
              </a:ext>
            </a:extLst>
          </p:cNvPr>
          <p:cNvSpPr txBox="1"/>
          <p:nvPr/>
        </p:nvSpPr>
        <p:spPr>
          <a:xfrm>
            <a:off x="2324816" y="1785532"/>
            <a:ext cx="5492147" cy="1015663"/>
          </a:xfrm>
          <a:prstGeom prst="rect">
            <a:avLst/>
          </a:prstGeom>
          <a:noFill/>
        </p:spPr>
        <p:txBody>
          <a:bodyPr wrap="squar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涉及知识点：</a:t>
            </a:r>
            <a:endParaRPr lang="en-US" altLang="zh-CN" sz="3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多智能体强化学习、多智能体强化学习入门、多智能体强化学习进阶</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708745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例</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5</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：分拣机器人</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10</a:t>
            </a:fld>
            <a:endParaRPr lang="zh-CN" altLang="en-US" dirty="0"/>
          </a:p>
        </p:txBody>
      </p:sp>
      <p:pic>
        <p:nvPicPr>
          <p:cNvPr id="7" name="图片 5">
            <a:extLst>
              <a:ext uri="{FF2B5EF4-FFF2-40B4-BE49-F238E27FC236}">
                <a16:creationId xmlns:a16="http://schemas.microsoft.com/office/drawing/2014/main" id="{07F3C157-AEA2-498D-906B-070620DD31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92" y="1959773"/>
            <a:ext cx="4543667" cy="3407750"/>
          </a:xfrm>
          <a:prstGeom prst="rect">
            <a:avLst/>
          </a:prstGeom>
        </p:spPr>
      </p:pic>
      <p:pic>
        <p:nvPicPr>
          <p:cNvPr id="8" name="内容占位符 7">
            <a:extLst>
              <a:ext uri="{FF2B5EF4-FFF2-40B4-BE49-F238E27FC236}">
                <a16:creationId xmlns:a16="http://schemas.microsoft.com/office/drawing/2014/main" id="{A272DC14-1742-410F-9A6F-AF6BDE2F5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234" y="1887855"/>
            <a:ext cx="4531304" cy="3536628"/>
          </a:xfrm>
          <a:prstGeom prst="rect">
            <a:avLst/>
          </a:prstGeom>
        </p:spPr>
      </p:pic>
      <p:sp>
        <p:nvSpPr>
          <p:cNvPr id="6" name="文本框 2">
            <a:extLst>
              <a:ext uri="{FF2B5EF4-FFF2-40B4-BE49-F238E27FC236}">
                <a16:creationId xmlns:a16="http://schemas.microsoft.com/office/drawing/2014/main" id="{ECA15BE5-5985-4C79-864A-EF605C14698F}"/>
              </a:ext>
            </a:extLst>
          </p:cNvPr>
          <p:cNvSpPr txBox="1"/>
          <p:nvPr/>
        </p:nvSpPr>
        <p:spPr>
          <a:xfrm>
            <a:off x="242066" y="6240464"/>
            <a:ext cx="7307091" cy="430887"/>
          </a:xfrm>
          <a:prstGeom prst="rect">
            <a:avLst/>
          </a:prstGeom>
          <a:noFill/>
        </p:spPr>
        <p:txBody>
          <a:bodyPr wrap="square" rtlCol="0">
            <a:spAutoFit/>
          </a:bodyPr>
          <a:lstStyle/>
          <a:p>
            <a:r>
              <a:rPr lang="en-US" altLang="zh-CN" sz="1100" dirty="0">
                <a:solidFill>
                  <a:srgbClr val="00B0F0"/>
                </a:solidFill>
              </a:rPr>
              <a:t>Haifeng Zhang, Weinan Zhang et al. Layout design for intelligent warehouse by evolution with fitness approximation.</a:t>
            </a:r>
            <a:r>
              <a:rPr lang="zh-CN" altLang="en-US" sz="1100" dirty="0">
                <a:solidFill>
                  <a:srgbClr val="00B0F0"/>
                </a:solidFill>
              </a:rPr>
              <a:t> </a:t>
            </a:r>
            <a:r>
              <a:rPr lang="en-US" altLang="zh-CN" sz="1100" dirty="0">
                <a:solidFill>
                  <a:srgbClr val="00B0F0"/>
                </a:solidFill>
              </a:rPr>
              <a:t> IEEE Access 2019.</a:t>
            </a:r>
          </a:p>
        </p:txBody>
      </p:sp>
    </p:spTree>
    <p:extLst>
      <p:ext uri="{BB962C8B-B14F-4D97-AF65-F5344CB8AC3E}">
        <p14:creationId xmlns:p14="http://schemas.microsoft.com/office/powerpoint/2010/main" val="2152671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AEB398B-B9A9-4530-968E-910B8682E256}"/>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dirty="0"/>
          </a:p>
        </p:txBody>
      </p:sp>
      <p:sp>
        <p:nvSpPr>
          <p:cNvPr id="5" name="标题 1">
            <a:extLst>
              <a:ext uri="{FF2B5EF4-FFF2-40B4-BE49-F238E27FC236}">
                <a16:creationId xmlns:a16="http://schemas.microsoft.com/office/drawing/2014/main" id="{EA7DC358-9E56-45F0-A020-FB7FC89D6C91}"/>
              </a:ext>
            </a:extLst>
          </p:cNvPr>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多智能体学习的难点</a:t>
            </a:r>
          </a:p>
        </p:txBody>
      </p:sp>
      <p:sp>
        <p:nvSpPr>
          <p:cNvPr id="6" name="内容占位符 2">
            <a:extLst>
              <a:ext uri="{FF2B5EF4-FFF2-40B4-BE49-F238E27FC236}">
                <a16:creationId xmlns:a16="http://schemas.microsoft.com/office/drawing/2014/main" id="{7FB5E828-249D-4414-AFDB-23FF2E140167}"/>
              </a:ext>
            </a:extLst>
          </p:cNvPr>
          <p:cNvSpPr txBox="1">
            <a:spLocks/>
          </p:cNvSpPr>
          <p:nvPr/>
        </p:nvSpPr>
        <p:spPr>
          <a:xfrm>
            <a:off x="681737" y="1367033"/>
            <a:ext cx="7958627" cy="5079812"/>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多智能体学习（</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MAL</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）从原理上来讲更加困难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智能体不仅要与环境进行交互，还要相互之间进行交互</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假如把其他智能体考虑成环境的一部分从而能够使用单智能体的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Q</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学习算法，</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是否可行？</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这种做法破坏了理论上的收敛保证，使学习不稳定</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即，一个智能体策略的改变会影响其智能体的策略，反之亦然</a:t>
            </a:r>
          </a:p>
        </p:txBody>
      </p:sp>
      <p:grpSp>
        <p:nvGrpSpPr>
          <p:cNvPr id="7" name="组合 6">
            <a:extLst>
              <a:ext uri="{FF2B5EF4-FFF2-40B4-BE49-F238E27FC236}">
                <a16:creationId xmlns:a16="http://schemas.microsoft.com/office/drawing/2014/main" id="{F7908303-C681-4934-81FD-17DD1869F906}"/>
              </a:ext>
            </a:extLst>
          </p:cNvPr>
          <p:cNvGrpSpPr/>
          <p:nvPr/>
        </p:nvGrpSpPr>
        <p:grpSpPr>
          <a:xfrm>
            <a:off x="2852488" y="2556375"/>
            <a:ext cx="1104083" cy="1170109"/>
            <a:chOff x="2812869" y="4733846"/>
            <a:chExt cx="1104083" cy="1170109"/>
          </a:xfrm>
        </p:grpSpPr>
        <p:sp>
          <p:nvSpPr>
            <p:cNvPr id="8" name="椭圆 7">
              <a:extLst>
                <a:ext uri="{FF2B5EF4-FFF2-40B4-BE49-F238E27FC236}">
                  <a16:creationId xmlns:a16="http://schemas.microsoft.com/office/drawing/2014/main" id="{7F7F76F8-7E9B-48B0-B4AA-DF41BA94FF8C}"/>
                </a:ext>
              </a:extLst>
            </p:cNvPr>
            <p:cNvSpPr/>
            <p:nvPr/>
          </p:nvSpPr>
          <p:spPr>
            <a:xfrm>
              <a:off x="2812869" y="4902926"/>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E397340F-9969-43EE-AB33-C6BFB6252199}"/>
                </a:ext>
              </a:extLst>
            </p:cNvPr>
            <p:cNvSpPr/>
            <p:nvPr/>
          </p:nvSpPr>
          <p:spPr>
            <a:xfrm>
              <a:off x="3117669" y="5021988"/>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83BF1BC-63E6-4ADB-9F3D-2A3A4588170C}"/>
                </a:ext>
              </a:extLst>
            </p:cNvPr>
            <p:cNvSpPr/>
            <p:nvPr/>
          </p:nvSpPr>
          <p:spPr>
            <a:xfrm>
              <a:off x="2891246" y="5216435"/>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1FCF33C-F419-4519-9B36-E744B52D1008}"/>
                </a:ext>
              </a:extLst>
            </p:cNvPr>
            <p:cNvSpPr/>
            <p:nvPr/>
          </p:nvSpPr>
          <p:spPr>
            <a:xfrm>
              <a:off x="3257733" y="5560479"/>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ACD7686-46EC-4CEC-8184-F5578C748071}"/>
                </a:ext>
              </a:extLst>
            </p:cNvPr>
            <p:cNvSpPr/>
            <p:nvPr/>
          </p:nvSpPr>
          <p:spPr>
            <a:xfrm>
              <a:off x="3367087" y="5272337"/>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60910DC-8B99-4899-AAEE-B08281AF4393}"/>
                </a:ext>
              </a:extLst>
            </p:cNvPr>
            <p:cNvSpPr/>
            <p:nvPr/>
          </p:nvSpPr>
          <p:spPr>
            <a:xfrm>
              <a:off x="3295649" y="4733846"/>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C39CC76-E9A5-43EF-9066-E4E14DC53324}"/>
                </a:ext>
              </a:extLst>
            </p:cNvPr>
            <p:cNvSpPr/>
            <p:nvPr/>
          </p:nvSpPr>
          <p:spPr>
            <a:xfrm>
              <a:off x="3760198" y="536593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43F0564-C02B-40FA-8657-A25D9249C58F}"/>
                </a:ext>
              </a:extLst>
            </p:cNvPr>
            <p:cNvSpPr/>
            <p:nvPr/>
          </p:nvSpPr>
          <p:spPr>
            <a:xfrm>
              <a:off x="3523841" y="5541190"/>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834EF82-7534-41FA-A6F9-74FC44363138}"/>
                </a:ext>
              </a:extLst>
            </p:cNvPr>
            <p:cNvSpPr/>
            <p:nvPr/>
          </p:nvSpPr>
          <p:spPr>
            <a:xfrm>
              <a:off x="3642020" y="5043423"/>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D8F200B-E5E2-4226-8CFE-05BAFECF3BC7}"/>
                </a:ext>
              </a:extLst>
            </p:cNvPr>
            <p:cNvSpPr/>
            <p:nvPr/>
          </p:nvSpPr>
          <p:spPr>
            <a:xfrm>
              <a:off x="3712096" y="574720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5756553-A332-4967-9498-508B50A510CF}"/>
                </a:ext>
              </a:extLst>
            </p:cNvPr>
            <p:cNvSpPr/>
            <p:nvPr/>
          </p:nvSpPr>
          <p:spPr>
            <a:xfrm>
              <a:off x="2956219" y="542909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圆角矩形 18">
            <a:extLst>
              <a:ext uri="{FF2B5EF4-FFF2-40B4-BE49-F238E27FC236}">
                <a16:creationId xmlns:a16="http://schemas.microsoft.com/office/drawing/2014/main" id="{383A8FA0-1F90-48BF-A39B-8B4CF239C64B}"/>
              </a:ext>
            </a:extLst>
          </p:cNvPr>
          <p:cNvSpPr/>
          <p:nvPr/>
        </p:nvSpPr>
        <p:spPr>
          <a:xfrm>
            <a:off x="877139" y="2944329"/>
            <a:ext cx="858702" cy="625401"/>
          </a:xfrm>
          <a:prstGeom prst="roundRect">
            <a:avLst>
              <a:gd name="adj" fmla="val 11590"/>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p>
        </p:txBody>
      </p:sp>
      <p:sp>
        <p:nvSpPr>
          <p:cNvPr id="20" name="文本框 19">
            <a:extLst>
              <a:ext uri="{FF2B5EF4-FFF2-40B4-BE49-F238E27FC236}">
                <a16:creationId xmlns:a16="http://schemas.microsoft.com/office/drawing/2014/main" id="{636CEE4E-0715-471A-983C-2F237B99803E}"/>
              </a:ext>
            </a:extLst>
          </p:cNvPr>
          <p:cNvSpPr txBox="1"/>
          <p:nvPr/>
        </p:nvSpPr>
        <p:spPr>
          <a:xfrm>
            <a:off x="3087620" y="3676931"/>
            <a:ext cx="633821" cy="369332"/>
          </a:xfrm>
          <a:prstGeom prst="rect">
            <a:avLst/>
          </a:prstGeom>
          <a:noFill/>
        </p:spPr>
        <p:txBody>
          <a:bodyPr wrap="squar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21" name="直接箭头连接符 20">
            <a:extLst>
              <a:ext uri="{FF2B5EF4-FFF2-40B4-BE49-F238E27FC236}">
                <a16:creationId xmlns:a16="http://schemas.microsoft.com/office/drawing/2014/main" id="{AB60FF4A-ACA5-49F2-B068-940CCF436192}"/>
              </a:ext>
            </a:extLst>
          </p:cNvPr>
          <p:cNvCxnSpPr/>
          <p:nvPr/>
        </p:nvCxnSpPr>
        <p:spPr>
          <a:xfrm>
            <a:off x="1869191" y="3251620"/>
            <a:ext cx="889000" cy="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DA4E80A-917F-454C-B1F4-2BD1D4565097}"/>
              </a:ext>
            </a:extLst>
          </p:cNvPr>
          <p:cNvSpPr txBox="1"/>
          <p:nvPr/>
        </p:nvSpPr>
        <p:spPr>
          <a:xfrm>
            <a:off x="1764120" y="3325108"/>
            <a:ext cx="1083676" cy="338554"/>
          </a:xfrm>
          <a:prstGeom prst="rect">
            <a:avLst/>
          </a:prstGeom>
          <a:noFill/>
        </p:spPr>
        <p:txBody>
          <a:bodyPr wrap="square" rtlCol="0">
            <a:spAutoFit/>
          </a:bodyPr>
          <a:lstStyle/>
          <a:p>
            <a:pPr algn="ct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学习目标</a:t>
            </a:r>
          </a:p>
        </p:txBody>
      </p:sp>
      <p:grpSp>
        <p:nvGrpSpPr>
          <p:cNvPr id="23" name="组合 22">
            <a:extLst>
              <a:ext uri="{FF2B5EF4-FFF2-40B4-BE49-F238E27FC236}">
                <a16:creationId xmlns:a16="http://schemas.microsoft.com/office/drawing/2014/main" id="{271CAACA-C9F8-4B39-999F-BCB80D849026}"/>
              </a:ext>
            </a:extLst>
          </p:cNvPr>
          <p:cNvGrpSpPr/>
          <p:nvPr/>
        </p:nvGrpSpPr>
        <p:grpSpPr>
          <a:xfrm>
            <a:off x="7100320" y="2556375"/>
            <a:ext cx="1104083" cy="1170109"/>
            <a:chOff x="2812869" y="4733846"/>
            <a:chExt cx="1104083" cy="1170109"/>
          </a:xfrm>
        </p:grpSpPr>
        <p:sp>
          <p:nvSpPr>
            <p:cNvPr id="24" name="椭圆 23">
              <a:extLst>
                <a:ext uri="{FF2B5EF4-FFF2-40B4-BE49-F238E27FC236}">
                  <a16:creationId xmlns:a16="http://schemas.microsoft.com/office/drawing/2014/main" id="{0A11A0FE-F5D7-4BC2-92FE-9E6D9C55C248}"/>
                </a:ext>
              </a:extLst>
            </p:cNvPr>
            <p:cNvSpPr/>
            <p:nvPr/>
          </p:nvSpPr>
          <p:spPr>
            <a:xfrm>
              <a:off x="2812869" y="4902926"/>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06BEB7F-5B9C-4FD2-BA46-0EC1443E6F01}"/>
                </a:ext>
              </a:extLst>
            </p:cNvPr>
            <p:cNvSpPr/>
            <p:nvPr/>
          </p:nvSpPr>
          <p:spPr>
            <a:xfrm>
              <a:off x="3117669" y="5021988"/>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37E0743D-6417-4652-80E2-4F7724984CBC}"/>
                </a:ext>
              </a:extLst>
            </p:cNvPr>
            <p:cNvSpPr/>
            <p:nvPr/>
          </p:nvSpPr>
          <p:spPr>
            <a:xfrm>
              <a:off x="2891246" y="5216435"/>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33AB4DD-D493-4BE3-B39A-8C7187652F62}"/>
                </a:ext>
              </a:extLst>
            </p:cNvPr>
            <p:cNvSpPr/>
            <p:nvPr/>
          </p:nvSpPr>
          <p:spPr>
            <a:xfrm>
              <a:off x="3257733" y="5560479"/>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B800CEB-2F11-477D-B959-F501840AC6BF}"/>
                </a:ext>
              </a:extLst>
            </p:cNvPr>
            <p:cNvSpPr/>
            <p:nvPr/>
          </p:nvSpPr>
          <p:spPr>
            <a:xfrm>
              <a:off x="3367087" y="5272337"/>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3213E66-D4B7-4427-8C1B-060A5F9615A1}"/>
                </a:ext>
              </a:extLst>
            </p:cNvPr>
            <p:cNvSpPr/>
            <p:nvPr/>
          </p:nvSpPr>
          <p:spPr>
            <a:xfrm>
              <a:off x="3295649" y="4733846"/>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44EBCB6-5CAA-422C-AF7F-9D131A1E1EBE}"/>
                </a:ext>
              </a:extLst>
            </p:cNvPr>
            <p:cNvSpPr/>
            <p:nvPr/>
          </p:nvSpPr>
          <p:spPr>
            <a:xfrm>
              <a:off x="3760198" y="536593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1102C83-19A1-4D5E-AA4C-B22D07726BB5}"/>
                </a:ext>
              </a:extLst>
            </p:cNvPr>
            <p:cNvSpPr/>
            <p:nvPr/>
          </p:nvSpPr>
          <p:spPr>
            <a:xfrm>
              <a:off x="3523841" y="5541190"/>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B5D740B-9710-4728-8FB0-674C3BC9FB03}"/>
                </a:ext>
              </a:extLst>
            </p:cNvPr>
            <p:cNvSpPr/>
            <p:nvPr/>
          </p:nvSpPr>
          <p:spPr>
            <a:xfrm>
              <a:off x="3642020" y="5043423"/>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0FFD288-B386-46AD-872A-BDCD37DF2034}"/>
                </a:ext>
              </a:extLst>
            </p:cNvPr>
            <p:cNvSpPr/>
            <p:nvPr/>
          </p:nvSpPr>
          <p:spPr>
            <a:xfrm>
              <a:off x="3712096" y="574720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ED93E7D-6F93-405D-982F-0DFEE2FE78F5}"/>
                </a:ext>
              </a:extLst>
            </p:cNvPr>
            <p:cNvSpPr/>
            <p:nvPr/>
          </p:nvSpPr>
          <p:spPr>
            <a:xfrm>
              <a:off x="2956219" y="542909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圆角矩形 38">
            <a:extLst>
              <a:ext uri="{FF2B5EF4-FFF2-40B4-BE49-F238E27FC236}">
                <a16:creationId xmlns:a16="http://schemas.microsoft.com/office/drawing/2014/main" id="{E41B17C5-9BA7-4F6E-95BA-77F014973AF7}"/>
              </a:ext>
            </a:extLst>
          </p:cNvPr>
          <p:cNvSpPr/>
          <p:nvPr/>
        </p:nvSpPr>
        <p:spPr>
          <a:xfrm>
            <a:off x="5124971" y="2469465"/>
            <a:ext cx="858702" cy="625401"/>
          </a:xfrm>
          <a:prstGeom prst="roundRect">
            <a:avLst>
              <a:gd name="adj" fmla="val 11590"/>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p>
        </p:txBody>
      </p:sp>
      <p:sp>
        <p:nvSpPr>
          <p:cNvPr id="36" name="文本框 35">
            <a:extLst>
              <a:ext uri="{FF2B5EF4-FFF2-40B4-BE49-F238E27FC236}">
                <a16:creationId xmlns:a16="http://schemas.microsoft.com/office/drawing/2014/main" id="{B9AFC8E1-89FC-4C65-AE9C-393179977F94}"/>
              </a:ext>
            </a:extLst>
          </p:cNvPr>
          <p:cNvSpPr txBox="1"/>
          <p:nvPr/>
        </p:nvSpPr>
        <p:spPr>
          <a:xfrm>
            <a:off x="7335452" y="3676931"/>
            <a:ext cx="633821" cy="369332"/>
          </a:xfrm>
          <a:prstGeom prst="rect">
            <a:avLst/>
          </a:prstGeom>
          <a:noFill/>
        </p:spPr>
        <p:txBody>
          <a:bodyPr wrap="squar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37" name="直接箭头连接符 36">
            <a:extLst>
              <a:ext uri="{FF2B5EF4-FFF2-40B4-BE49-F238E27FC236}">
                <a16:creationId xmlns:a16="http://schemas.microsoft.com/office/drawing/2014/main" id="{CFCAEF88-6817-4C02-9E1A-FB3C57F5344C}"/>
              </a:ext>
            </a:extLst>
          </p:cNvPr>
          <p:cNvCxnSpPr/>
          <p:nvPr/>
        </p:nvCxnSpPr>
        <p:spPr>
          <a:xfrm>
            <a:off x="6117023" y="2803832"/>
            <a:ext cx="889000" cy="447788"/>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14F50E7-E0AB-43B2-8301-E35D2ADB82BD}"/>
              </a:ext>
            </a:extLst>
          </p:cNvPr>
          <p:cNvSpPr txBox="1"/>
          <p:nvPr/>
        </p:nvSpPr>
        <p:spPr>
          <a:xfrm>
            <a:off x="5684152" y="3124461"/>
            <a:ext cx="1148647" cy="338554"/>
          </a:xfrm>
          <a:prstGeom prst="rect">
            <a:avLst/>
          </a:prstGeom>
          <a:noFill/>
        </p:spPr>
        <p:txBody>
          <a:bodyPr wrap="square" rtlCol="0">
            <a:spAutoFit/>
          </a:bodyPr>
          <a:lstStyle/>
          <a:p>
            <a:pPr algn="ct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学习目标</a:t>
            </a:r>
          </a:p>
        </p:txBody>
      </p:sp>
      <p:sp>
        <p:nvSpPr>
          <p:cNvPr id="39" name="圆角矩形 43">
            <a:extLst>
              <a:ext uri="{FF2B5EF4-FFF2-40B4-BE49-F238E27FC236}">
                <a16:creationId xmlns:a16="http://schemas.microsoft.com/office/drawing/2014/main" id="{25BA94B3-EEB9-4778-8FD8-68337CAF7F17}"/>
              </a:ext>
            </a:extLst>
          </p:cNvPr>
          <p:cNvSpPr/>
          <p:nvPr/>
        </p:nvSpPr>
        <p:spPr>
          <a:xfrm>
            <a:off x="5124971" y="3548896"/>
            <a:ext cx="858702" cy="625401"/>
          </a:xfrm>
          <a:prstGeom prst="roundRect">
            <a:avLst>
              <a:gd name="adj" fmla="val 11590"/>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p>
        </p:txBody>
      </p:sp>
      <p:cxnSp>
        <p:nvCxnSpPr>
          <p:cNvPr id="40" name="直接箭头连接符 39">
            <a:extLst>
              <a:ext uri="{FF2B5EF4-FFF2-40B4-BE49-F238E27FC236}">
                <a16:creationId xmlns:a16="http://schemas.microsoft.com/office/drawing/2014/main" id="{32A23365-83EF-4F11-9B6A-0BDA40179728}"/>
              </a:ext>
            </a:extLst>
          </p:cNvPr>
          <p:cNvCxnSpPr/>
          <p:nvPr/>
        </p:nvCxnSpPr>
        <p:spPr>
          <a:xfrm flipV="1">
            <a:off x="6131441" y="3325108"/>
            <a:ext cx="874582" cy="535408"/>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6595A3E5-0B27-42BF-B748-36A3D80AE9EE}"/>
              </a:ext>
            </a:extLst>
          </p:cNvPr>
          <p:cNvCxnSpPr>
            <a:stCxn id="35" idx="2"/>
            <a:endCxn id="39" idx="0"/>
          </p:cNvCxnSpPr>
          <p:nvPr/>
        </p:nvCxnSpPr>
        <p:spPr>
          <a:xfrm>
            <a:off x="5554322" y="3094866"/>
            <a:ext cx="0" cy="45403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C28DAC80-1677-429B-80A2-0533927A47A1}"/>
              </a:ext>
            </a:extLst>
          </p:cNvPr>
          <p:cNvSpPr txBox="1"/>
          <p:nvPr/>
        </p:nvSpPr>
        <p:spPr>
          <a:xfrm>
            <a:off x="1531772" y="4197749"/>
            <a:ext cx="1571148" cy="369332"/>
          </a:xfrm>
          <a:prstGeom prst="rect">
            <a:avLst/>
          </a:prstGeom>
          <a:noFill/>
        </p:spPr>
        <p:txBody>
          <a:bodyPr wrap="square" rtlCol="0">
            <a:spAutoFit/>
          </a:bodyPr>
          <a:lstStyle/>
          <a:p>
            <a:pPr algn="ct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单智能体学习</a:t>
            </a:r>
          </a:p>
        </p:txBody>
      </p:sp>
      <p:sp>
        <p:nvSpPr>
          <p:cNvPr id="43" name="文本框 42">
            <a:extLst>
              <a:ext uri="{FF2B5EF4-FFF2-40B4-BE49-F238E27FC236}">
                <a16:creationId xmlns:a16="http://schemas.microsoft.com/office/drawing/2014/main" id="{E615764F-757A-44C3-B6CB-00D7E9A6A853}"/>
              </a:ext>
            </a:extLst>
          </p:cNvPr>
          <p:cNvSpPr txBox="1"/>
          <p:nvPr/>
        </p:nvSpPr>
        <p:spPr>
          <a:xfrm>
            <a:off x="5791801" y="4197749"/>
            <a:ext cx="1571148" cy="369332"/>
          </a:xfrm>
          <a:prstGeom prst="rect">
            <a:avLst/>
          </a:prstGeom>
          <a:noFill/>
        </p:spPr>
        <p:txBody>
          <a:bodyPr wrap="square" rtlCol="0">
            <a:spAutoFit/>
          </a:bodyPr>
          <a:lstStyle/>
          <a:p>
            <a:pPr algn="ct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多智能体学习</a:t>
            </a:r>
          </a:p>
        </p:txBody>
      </p:sp>
    </p:spTree>
    <p:custDataLst>
      <p:tags r:id="rId1"/>
    </p:custDataLst>
    <p:extLst>
      <p:ext uri="{BB962C8B-B14F-4D97-AF65-F5344CB8AC3E}">
        <p14:creationId xmlns:p14="http://schemas.microsoft.com/office/powerpoint/2010/main" val="66371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2"/>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spid="_x0000_s10247"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3"/>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多智能体强化学习入门</a:t>
            </a:r>
          </a:p>
        </p:txBody>
      </p:sp>
      <p:sp>
        <p:nvSpPr>
          <p:cNvPr id="8" name="文本框 7">
            <a:extLst>
              <a:ext uri="{FF2B5EF4-FFF2-40B4-BE49-F238E27FC236}">
                <a16:creationId xmlns:a16="http://schemas.microsoft.com/office/drawing/2014/main" id="{DBED3DF7-FB71-425D-AFE0-12D254584D68}"/>
              </a:ext>
            </a:extLst>
          </p:cNvPr>
          <p:cNvSpPr txBox="1"/>
          <p:nvPr/>
        </p:nvSpPr>
        <p:spPr>
          <a:xfrm>
            <a:off x="2317728" y="4914628"/>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148029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4480C692-B31A-0344-BFAA-BF8D473C02A8}"/>
              </a:ext>
            </a:extLst>
          </p:cNvPr>
          <p:cNvSpPr>
            <a:spLocks noGrp="1"/>
          </p:cNvSpPr>
          <p:nvPr>
            <p:ph type="sldNum" sz="quarter" idx="19"/>
          </p:nvPr>
        </p:nvSpPr>
        <p:spPr/>
        <p:txBody>
          <a:bodyPr/>
          <a:lstStyle/>
          <a:p>
            <a:fld id="{5DD3DB80-B894-403A-B48E-6FDC1A72010E}" type="slidenum">
              <a:rPr lang="zh-CN" altLang="en-US" smtClean="0"/>
              <a:pPr/>
              <a:t>13</a:t>
            </a:fld>
            <a:endParaRPr lang="zh-CN" altLang="en-US" dirty="0"/>
          </a:p>
        </p:txBody>
      </p:sp>
      <p:sp>
        <p:nvSpPr>
          <p:cNvPr id="11" name="文本占位符 1">
            <a:extLst>
              <a:ext uri="{FF2B5EF4-FFF2-40B4-BE49-F238E27FC236}">
                <a16:creationId xmlns:a16="http://schemas.microsoft.com/office/drawing/2014/main" id="{3296A87F-F951-AE48-9C79-1BD310D19200}"/>
              </a:ext>
            </a:extLst>
          </p:cNvPr>
          <p:cNvSpPr>
            <a:spLocks noGrp="1"/>
          </p:cNvSpPr>
          <p:nvPr>
            <p:ph type="body" idx="1"/>
          </p:nvPr>
        </p:nvSpPr>
        <p:spPr>
          <a:xfrm>
            <a:off x="5184670" y="2351966"/>
            <a:ext cx="3441065" cy="407781"/>
          </a:xfrm>
        </p:spPr>
        <p:txBody>
          <a:bodyPr anchor="ctr" anchorCtr="0">
            <a:noAutofit/>
          </a:bodyPr>
          <a:lstStyle/>
          <a:p>
            <a:pPr algn="l"/>
            <a:r>
              <a:rPr kumimoji="1" lang="zh-CN" altLang="en-US" sz="2800" dirty="0"/>
              <a:t>问题定义</a:t>
            </a:r>
          </a:p>
        </p:txBody>
      </p:sp>
      <p:sp>
        <p:nvSpPr>
          <p:cNvPr id="12" name="文本占位符 2">
            <a:extLst>
              <a:ext uri="{FF2B5EF4-FFF2-40B4-BE49-F238E27FC236}">
                <a16:creationId xmlns:a16="http://schemas.microsoft.com/office/drawing/2014/main" id="{5724F0BF-53A1-8C4C-AD42-0E17F053D77A}"/>
              </a:ext>
            </a:extLst>
          </p:cNvPr>
          <p:cNvSpPr>
            <a:spLocks noGrp="1"/>
          </p:cNvSpPr>
          <p:nvPr>
            <p:ph type="body" idx="12"/>
          </p:nvPr>
        </p:nvSpPr>
        <p:spPr>
          <a:xfrm>
            <a:off x="4428196" y="2332307"/>
            <a:ext cx="636022" cy="407781"/>
          </a:xfrm>
        </p:spPr>
        <p:txBody>
          <a:bodyPr/>
          <a:lstStyle/>
          <a:p>
            <a:r>
              <a:rPr kumimoji="1" lang="en-US" altLang="zh-CN" dirty="0"/>
              <a:t>01</a:t>
            </a:r>
            <a:endParaRPr kumimoji="1" lang="zh-CN" altLang="en-US" dirty="0"/>
          </a:p>
        </p:txBody>
      </p:sp>
      <p:sp>
        <p:nvSpPr>
          <p:cNvPr id="13" name="文本占位符 3">
            <a:extLst>
              <a:ext uri="{FF2B5EF4-FFF2-40B4-BE49-F238E27FC236}">
                <a16:creationId xmlns:a16="http://schemas.microsoft.com/office/drawing/2014/main" id="{6CFF8168-52EA-4041-999C-A03781529AD1}"/>
              </a:ext>
            </a:extLst>
          </p:cNvPr>
          <p:cNvSpPr>
            <a:spLocks noGrp="1"/>
          </p:cNvSpPr>
          <p:nvPr>
            <p:ph type="body" idx="13"/>
          </p:nvPr>
        </p:nvSpPr>
        <p:spPr>
          <a:xfrm>
            <a:off x="5184670" y="3152612"/>
            <a:ext cx="3441065" cy="407781"/>
          </a:xfrm>
        </p:spPr>
        <p:txBody>
          <a:bodyPr anchor="ctr" anchorCtr="0">
            <a:noAutofit/>
          </a:bodyPr>
          <a:lstStyle/>
          <a:p>
            <a:pPr algn="l"/>
            <a:r>
              <a:rPr kumimoji="1" lang="zh-CN" altLang="en-US" sz="2800" dirty="0"/>
              <a:t>完全中心化方法</a:t>
            </a:r>
            <a:endParaRPr kumimoji="1" lang="en-US" altLang="zh-CN" sz="2800" dirty="0"/>
          </a:p>
        </p:txBody>
      </p:sp>
      <p:sp>
        <p:nvSpPr>
          <p:cNvPr id="14" name="文本占位符 4">
            <a:extLst>
              <a:ext uri="{FF2B5EF4-FFF2-40B4-BE49-F238E27FC236}">
                <a16:creationId xmlns:a16="http://schemas.microsoft.com/office/drawing/2014/main" id="{3A06AF6E-4CC5-1448-8068-D29DC14654CF}"/>
              </a:ext>
            </a:extLst>
          </p:cNvPr>
          <p:cNvSpPr>
            <a:spLocks noGrp="1"/>
          </p:cNvSpPr>
          <p:nvPr>
            <p:ph type="body" idx="14"/>
          </p:nvPr>
        </p:nvSpPr>
        <p:spPr>
          <a:xfrm>
            <a:off x="4428196" y="3117228"/>
            <a:ext cx="636022" cy="407781"/>
          </a:xfrm>
        </p:spPr>
        <p:txBody>
          <a:bodyPr/>
          <a:lstStyle/>
          <a:p>
            <a:r>
              <a:rPr kumimoji="1" lang="en-US" altLang="zh-CN" dirty="0"/>
              <a:t>02</a:t>
            </a:r>
            <a:endParaRPr kumimoji="1" lang="zh-CN" altLang="en-US" dirty="0"/>
          </a:p>
        </p:txBody>
      </p:sp>
      <p:sp>
        <p:nvSpPr>
          <p:cNvPr id="19" name="文本占位符 8">
            <a:extLst>
              <a:ext uri="{FF2B5EF4-FFF2-40B4-BE49-F238E27FC236}">
                <a16:creationId xmlns:a16="http://schemas.microsoft.com/office/drawing/2014/main" id="{A17EEDD9-C74B-6949-B908-973B6F607D66}"/>
              </a:ext>
            </a:extLst>
          </p:cNvPr>
          <p:cNvSpPr txBox="1">
            <a:spLocks/>
          </p:cNvSpPr>
          <p:nvPr/>
        </p:nvSpPr>
        <p:spPr>
          <a:xfrm>
            <a:off x="4428196" y="5117430"/>
            <a:ext cx="636022" cy="407781"/>
          </a:xfrm>
          <a:prstGeom prst="rect">
            <a:avLst/>
          </a:prstGeom>
        </p:spPr>
        <p:txBody>
          <a:bodyPr vert="horz" lIns="91440" tIns="45720" rIns="91440" bIns="45720" rtlCol="0">
            <a:noAutofit/>
          </a:bodyPr>
          <a:lstStyle>
            <a:lvl1pPr marL="0" indent="0" algn="ctr" defTabSz="685766" rtl="0" eaLnBrk="1" latinLnBrk="0" hangingPunct="1">
              <a:lnSpc>
                <a:spcPct val="90000"/>
              </a:lnSpc>
              <a:spcBef>
                <a:spcPts val="750"/>
              </a:spcBef>
              <a:buFont typeface="Arial" panose="020B0604020202020204" pitchFamily="34" charset="0"/>
              <a:buNone/>
              <a:defRPr sz="2800" b="1" kern="1200">
                <a:solidFill>
                  <a:schemeClr val="accent1"/>
                </a:solidFill>
                <a:latin typeface="阿里巴巴普惠体 B" panose="00020600040101010101" pitchFamily="18" charset="-122"/>
                <a:ea typeface="阿里巴巴普惠体 B" panose="00020600040101010101" pitchFamily="18" charset="-122"/>
                <a:cs typeface="+mn-cs"/>
              </a:defRPr>
            </a:lvl1pPr>
            <a:lvl2pPr marL="457200" indent="0" algn="l" defTabSz="685766" rtl="0" eaLnBrk="1" latinLnBrk="0" hangingPunct="1">
              <a:lnSpc>
                <a:spcPct val="90000"/>
              </a:lnSpc>
              <a:spcBef>
                <a:spcPts val="375"/>
              </a:spcBef>
              <a:buFont typeface="Arial" panose="020B0604020202020204" pitchFamily="34" charset="0"/>
              <a:buNone/>
              <a:defRPr sz="20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2pPr>
            <a:lvl3pPr marL="914400" indent="0" algn="l" defTabSz="685766"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3pPr>
            <a:lvl4pPr marL="1371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4pPr>
            <a:lvl5pPr marL="18288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5pPr>
            <a:lvl6pPr marL="22860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9pPr>
          </a:lstStyle>
          <a:p>
            <a:endParaRPr kumimoji="1" lang="zh-CN" altLang="en-US" dirty="0"/>
          </a:p>
        </p:txBody>
      </p:sp>
      <p:sp>
        <p:nvSpPr>
          <p:cNvPr id="20" name="文本占位符 7">
            <a:extLst>
              <a:ext uri="{FF2B5EF4-FFF2-40B4-BE49-F238E27FC236}">
                <a16:creationId xmlns:a16="http://schemas.microsoft.com/office/drawing/2014/main" id="{35E19413-6B7B-784E-A6B8-01A75A5FD1C1}"/>
              </a:ext>
            </a:extLst>
          </p:cNvPr>
          <p:cNvSpPr txBox="1">
            <a:spLocks/>
          </p:cNvSpPr>
          <p:nvPr/>
        </p:nvSpPr>
        <p:spPr>
          <a:xfrm>
            <a:off x="5199299" y="5151720"/>
            <a:ext cx="3441065" cy="407781"/>
          </a:xfrm>
          <a:prstGeom prst="rect">
            <a:avLst/>
          </a:prstGeom>
        </p:spPr>
        <p:txBody>
          <a:bodyPr vert="horz" lIns="91440" tIns="45720" rIns="91440" bIns="45720" rtlCol="0" anchor="ctr" anchorCtr="0">
            <a:normAutofit lnSpcReduction="10000"/>
          </a:bodyPr>
          <a:lstStyle>
            <a:lvl1pPr marL="0" indent="0" algn="l" defTabSz="685766" rtl="0" eaLnBrk="1" latinLnBrk="0" hangingPunct="1">
              <a:lnSpc>
                <a:spcPct val="90000"/>
              </a:lnSpc>
              <a:spcBef>
                <a:spcPts val="750"/>
              </a:spcBef>
              <a:buFont typeface="Arial" panose="020B0604020202020204" pitchFamily="34" charset="0"/>
              <a:buNone/>
              <a:defRPr sz="2400" b="1" kern="1200">
                <a:solidFill>
                  <a:schemeClr val="accent1"/>
                </a:solidFill>
                <a:latin typeface="阿里巴巴普惠体 B" panose="00020600040101010101" pitchFamily="18" charset="-122"/>
                <a:ea typeface="阿里巴巴普惠体 B" panose="00020600040101010101" pitchFamily="18" charset="-122"/>
                <a:cs typeface="+mn-cs"/>
              </a:defRPr>
            </a:lvl1pPr>
            <a:lvl2pPr marL="457200" indent="0" algn="l" defTabSz="685766" rtl="0" eaLnBrk="1" latinLnBrk="0" hangingPunct="1">
              <a:lnSpc>
                <a:spcPct val="90000"/>
              </a:lnSpc>
              <a:spcBef>
                <a:spcPts val="375"/>
              </a:spcBef>
              <a:buFont typeface="Arial" panose="020B0604020202020204" pitchFamily="34" charset="0"/>
              <a:buNone/>
              <a:defRPr sz="20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2pPr>
            <a:lvl3pPr marL="914400" indent="0" algn="l" defTabSz="685766"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3pPr>
            <a:lvl4pPr marL="1371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4pPr>
            <a:lvl5pPr marL="18288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5pPr>
            <a:lvl6pPr marL="22860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9pPr>
          </a:lstStyle>
          <a:p>
            <a:endParaRPr kumimoji="1" lang="zh-CN" altLang="en-US" dirty="0"/>
          </a:p>
        </p:txBody>
      </p:sp>
      <p:sp>
        <p:nvSpPr>
          <p:cNvPr id="22" name="文本占位符 3">
            <a:extLst>
              <a:ext uri="{FF2B5EF4-FFF2-40B4-BE49-F238E27FC236}">
                <a16:creationId xmlns:a16="http://schemas.microsoft.com/office/drawing/2014/main" id="{2BF62B72-AEAA-C7B8-2AEB-048FFACBB558}"/>
              </a:ext>
            </a:extLst>
          </p:cNvPr>
          <p:cNvSpPr txBox="1">
            <a:spLocks/>
          </p:cNvSpPr>
          <p:nvPr/>
        </p:nvSpPr>
        <p:spPr>
          <a:xfrm>
            <a:off x="5184670" y="3943293"/>
            <a:ext cx="3441065" cy="407781"/>
          </a:xfrm>
          <a:prstGeom prst="rect">
            <a:avLst/>
          </a:prstGeom>
        </p:spPr>
        <p:txBody>
          <a:bodyPr vert="horz" lIns="91440" tIns="45720" rIns="91440" bIns="45720" rtlCol="0" anchor="ctr" anchorCtr="0">
            <a:noAutofit/>
          </a:bodyPr>
          <a:lstStyle>
            <a:lvl1pPr marL="0" indent="0" algn="l" defTabSz="685766" rtl="0" eaLnBrk="1" latinLnBrk="0" hangingPunct="1">
              <a:lnSpc>
                <a:spcPct val="90000"/>
              </a:lnSpc>
              <a:spcBef>
                <a:spcPts val="750"/>
              </a:spcBef>
              <a:buFont typeface="Arial" panose="020B0604020202020204" pitchFamily="34" charset="0"/>
              <a:buNone/>
              <a:defRPr sz="2400" b="1" kern="1200">
                <a:solidFill>
                  <a:schemeClr val="accent1"/>
                </a:solidFill>
                <a:latin typeface="阿里巴巴普惠体 B" panose="00020600040101010101" pitchFamily="18" charset="-122"/>
                <a:ea typeface="阿里巴巴普惠体 B" panose="00020600040101010101" pitchFamily="18" charset="-122"/>
                <a:cs typeface="+mn-cs"/>
              </a:defRPr>
            </a:lvl1pPr>
            <a:lvl2pPr marL="457200" indent="0" algn="l" defTabSz="685766" rtl="0" eaLnBrk="1" latinLnBrk="0" hangingPunct="1">
              <a:lnSpc>
                <a:spcPct val="90000"/>
              </a:lnSpc>
              <a:spcBef>
                <a:spcPts val="375"/>
              </a:spcBef>
              <a:buFont typeface="Arial" panose="020B0604020202020204" pitchFamily="34" charset="0"/>
              <a:buNone/>
              <a:defRPr sz="20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2pPr>
            <a:lvl3pPr marL="914400" indent="0" algn="l" defTabSz="685766"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3pPr>
            <a:lvl4pPr marL="1371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4pPr>
            <a:lvl5pPr marL="18288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5pPr>
            <a:lvl6pPr marL="22860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zh-CN" altLang="en-US" sz="2800" dirty="0"/>
              <a:t>完全去中心化方法</a:t>
            </a:r>
            <a:endParaRPr kumimoji="1" lang="en-US" altLang="zh-CN" sz="2800" dirty="0"/>
          </a:p>
        </p:txBody>
      </p:sp>
      <p:sp>
        <p:nvSpPr>
          <p:cNvPr id="23" name="文本占位符 4">
            <a:extLst>
              <a:ext uri="{FF2B5EF4-FFF2-40B4-BE49-F238E27FC236}">
                <a16:creationId xmlns:a16="http://schemas.microsoft.com/office/drawing/2014/main" id="{37508BC2-D5EF-386B-037F-D4436EF95D89}"/>
              </a:ext>
            </a:extLst>
          </p:cNvPr>
          <p:cNvSpPr txBox="1">
            <a:spLocks/>
          </p:cNvSpPr>
          <p:nvPr/>
        </p:nvSpPr>
        <p:spPr>
          <a:xfrm>
            <a:off x="4428196" y="3907909"/>
            <a:ext cx="636022" cy="407781"/>
          </a:xfrm>
          <a:prstGeom prst="rect">
            <a:avLst/>
          </a:prstGeom>
        </p:spPr>
        <p:txBody>
          <a:bodyPr vert="horz" lIns="91440" tIns="45720" rIns="91440" bIns="45720" rtlCol="0">
            <a:noAutofit/>
          </a:bodyPr>
          <a:lstStyle>
            <a:lvl1pPr marL="0" indent="0" algn="ctr" defTabSz="685766" rtl="0" eaLnBrk="1" latinLnBrk="0" hangingPunct="1">
              <a:lnSpc>
                <a:spcPct val="90000"/>
              </a:lnSpc>
              <a:spcBef>
                <a:spcPts val="750"/>
              </a:spcBef>
              <a:buFont typeface="Arial" panose="020B0604020202020204" pitchFamily="34" charset="0"/>
              <a:buNone/>
              <a:defRPr sz="2800" b="1" kern="1200">
                <a:solidFill>
                  <a:schemeClr val="accent1"/>
                </a:solidFill>
                <a:latin typeface="阿里巴巴普惠体 B" panose="00020600040101010101" pitchFamily="18" charset="-122"/>
                <a:ea typeface="阿里巴巴普惠体 B" panose="00020600040101010101" pitchFamily="18" charset="-122"/>
                <a:cs typeface="+mn-cs"/>
              </a:defRPr>
            </a:lvl1pPr>
            <a:lvl2pPr marL="457200" indent="0" algn="l" defTabSz="685766" rtl="0" eaLnBrk="1" latinLnBrk="0" hangingPunct="1">
              <a:lnSpc>
                <a:spcPct val="90000"/>
              </a:lnSpc>
              <a:spcBef>
                <a:spcPts val="375"/>
              </a:spcBef>
              <a:buFont typeface="Arial" panose="020B0604020202020204" pitchFamily="34" charset="0"/>
              <a:buNone/>
              <a:defRPr sz="20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2pPr>
            <a:lvl3pPr marL="914400" indent="0" algn="l" defTabSz="685766"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3pPr>
            <a:lvl4pPr marL="1371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4pPr>
            <a:lvl5pPr marL="18288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5pPr>
            <a:lvl6pPr marL="22860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en-US" altLang="zh-CN" dirty="0"/>
              <a:t>03</a:t>
            </a:r>
            <a:endParaRPr kumimoji="1" lang="zh-CN" altLang="en-US" dirty="0"/>
          </a:p>
        </p:txBody>
      </p:sp>
    </p:spTree>
    <p:extLst>
      <p:ext uri="{BB962C8B-B14F-4D97-AF65-F5344CB8AC3E}">
        <p14:creationId xmlns:p14="http://schemas.microsoft.com/office/powerpoint/2010/main" val="3312672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14</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2546957" y="2818892"/>
            <a:ext cx="3606098" cy="1220215"/>
          </a:xfrm>
        </p:spPr>
        <p:txBody>
          <a:bodyPr>
            <a:normAutofit/>
          </a:bodyPr>
          <a:lstStyle/>
          <a:p>
            <a:r>
              <a:rPr kumimoji="1" lang="zh-CN" altLang="en-US" sz="4800" dirty="0"/>
              <a:t>问题定义</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3132700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多智能体强化学习</a:t>
            </a:r>
            <a:endParaRPr lang="en-US" dirty="0"/>
          </a:p>
        </p:txBody>
      </p:sp>
      <p:pic>
        <p:nvPicPr>
          <p:cNvPr id="23554" name="Picture 2" descr="Image Name">
            <a:extLst>
              <a:ext uri="{FF2B5EF4-FFF2-40B4-BE49-F238E27FC236}">
                <a16:creationId xmlns:a16="http://schemas.microsoft.com/office/drawing/2014/main" id="{9DFC08EF-5E82-8CDE-9C7E-3279459A1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157" y="1343029"/>
            <a:ext cx="6096000" cy="50006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85473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序贯决策的三种问题</a:t>
            </a:r>
            <a:endParaRPr lang="en-US" dirty="0"/>
          </a:p>
        </p:txBody>
      </p:sp>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2" y="1474485"/>
            <a:ext cx="4249950" cy="488277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在博弈论视角下，序贯决策的三种问题</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马尔可夫决策过程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一个智能体</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多个状态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重复博弈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多个智能体</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一个状态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随机博弈（又称马尔可夫博弈）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多个智能体</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多个状态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当智能体能看到整个环境的状态时，</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多智能体强化学习任务属于随机博弈</a:t>
            </a:r>
            <a:endPar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40" name="组合 39">
            <a:extLst>
              <a:ext uri="{FF2B5EF4-FFF2-40B4-BE49-F238E27FC236}">
                <a16:creationId xmlns:a16="http://schemas.microsoft.com/office/drawing/2014/main" id="{8348DAC6-3206-42FB-F41F-7CFCFB7E22A9}"/>
              </a:ext>
            </a:extLst>
          </p:cNvPr>
          <p:cNvGrpSpPr/>
          <p:nvPr/>
        </p:nvGrpSpPr>
        <p:grpSpPr>
          <a:xfrm>
            <a:off x="4907743" y="1835813"/>
            <a:ext cx="3714451" cy="3186373"/>
            <a:chOff x="-2016625" y="1702526"/>
            <a:chExt cx="4324663" cy="3313026"/>
          </a:xfrm>
        </p:grpSpPr>
        <p:sp>
          <p:nvSpPr>
            <p:cNvPr id="41" name="椭圆 40">
              <a:extLst>
                <a:ext uri="{FF2B5EF4-FFF2-40B4-BE49-F238E27FC236}">
                  <a16:creationId xmlns:a16="http://schemas.microsoft.com/office/drawing/2014/main" id="{D42C12F1-25CE-7C33-E6EF-08FD8E97B777}"/>
                </a:ext>
              </a:extLst>
            </p:cNvPr>
            <p:cNvSpPr/>
            <p:nvPr/>
          </p:nvSpPr>
          <p:spPr>
            <a:xfrm>
              <a:off x="-2016625" y="1702526"/>
              <a:ext cx="4324663" cy="3313026"/>
            </a:xfrm>
            <a:prstGeom prst="ellipse">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2" name="椭圆 41">
              <a:extLst>
                <a:ext uri="{FF2B5EF4-FFF2-40B4-BE49-F238E27FC236}">
                  <a16:creationId xmlns:a16="http://schemas.microsoft.com/office/drawing/2014/main" id="{57FFDCB6-2332-D680-EE5F-6CC6AB483964}"/>
                </a:ext>
              </a:extLst>
            </p:cNvPr>
            <p:cNvSpPr/>
            <p:nvPr/>
          </p:nvSpPr>
          <p:spPr>
            <a:xfrm>
              <a:off x="44524" y="2164733"/>
              <a:ext cx="2020860" cy="1711143"/>
            </a:xfrm>
            <a:prstGeom prst="ellipse">
              <a:avLst/>
            </a:prstGeom>
            <a:solidFill>
              <a:srgbClr val="5B9BD5">
                <a:lumMod val="75000"/>
                <a:alpha val="46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3" name="椭圆 42">
              <a:extLst>
                <a:ext uri="{FF2B5EF4-FFF2-40B4-BE49-F238E27FC236}">
                  <a16:creationId xmlns:a16="http://schemas.microsoft.com/office/drawing/2014/main" id="{99310FD2-2F49-B294-4FD6-68FCB9816415}"/>
                </a:ext>
              </a:extLst>
            </p:cNvPr>
            <p:cNvSpPr/>
            <p:nvPr/>
          </p:nvSpPr>
          <p:spPr>
            <a:xfrm>
              <a:off x="-1825878" y="2164733"/>
              <a:ext cx="2020860" cy="1711143"/>
            </a:xfrm>
            <a:prstGeom prst="ellipse">
              <a:avLst/>
            </a:prstGeom>
            <a:solidFill>
              <a:srgbClr val="FF0000">
                <a:alpha val="46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4" name="文本框 43">
              <a:extLst>
                <a:ext uri="{FF2B5EF4-FFF2-40B4-BE49-F238E27FC236}">
                  <a16:creationId xmlns:a16="http://schemas.microsoft.com/office/drawing/2014/main" id="{FBB8A42C-BDD4-6087-A5B5-9C4C2B98959C}"/>
                </a:ext>
              </a:extLst>
            </p:cNvPr>
            <p:cNvSpPr txBox="1"/>
            <p:nvPr/>
          </p:nvSpPr>
          <p:spPr>
            <a:xfrm>
              <a:off x="-1688726" y="2564142"/>
              <a:ext cx="1596098" cy="80002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阿里巴巴普惠体 R" panose="00020600040101010101" pitchFamily="18" charset="-122"/>
                  <a:cs typeface="阿里巴巴普惠体 R" panose="00020600040101010101" pitchFamily="18" charset="-122"/>
                </a:rPr>
                <a:t>MDP</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a:ea typeface="阿里巴巴普惠体 R" panose="00020600040101010101" pitchFamily="18" charset="-122"/>
                </a:rPr>
                <a:t>一个智能体</a:t>
              </a:r>
              <a:endParaRPr lang="en-US" altLang="zh-CN" sz="1400" dirty="0">
                <a:ea typeface="阿里巴巴普惠体 R" panose="00020600040101010101" pitchFamily="18" charset="-122"/>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a:ea typeface="阿里巴巴普惠体 R" panose="00020600040101010101" pitchFamily="18" charset="-122"/>
                </a:rPr>
                <a:t>多个状态</a:t>
              </a:r>
            </a:p>
          </p:txBody>
        </p:sp>
        <p:sp>
          <p:nvSpPr>
            <p:cNvPr id="45" name="文本框 44">
              <a:extLst>
                <a:ext uri="{FF2B5EF4-FFF2-40B4-BE49-F238E27FC236}">
                  <a16:creationId xmlns:a16="http://schemas.microsoft.com/office/drawing/2014/main" id="{9E9B0AC4-4C58-C0F8-B0D2-BA01C7AD4E41}"/>
                </a:ext>
              </a:extLst>
            </p:cNvPr>
            <p:cNvSpPr txBox="1"/>
            <p:nvPr/>
          </p:nvSpPr>
          <p:spPr>
            <a:xfrm>
              <a:off x="307726" y="2589417"/>
              <a:ext cx="1596098" cy="80002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重复博弈</a:t>
              </a:r>
              <a:endParaRPr kumimoji="0" lang="en-US" altLang="zh-CN" sz="1600" b="0" i="0" u="none" strike="noStrike" kern="0" cap="none" spc="0" normalizeH="0" baseline="0" noProof="0" dirty="0">
                <a:ln>
                  <a:noFill/>
                </a:ln>
                <a:solidFill>
                  <a:prstClr val="black"/>
                </a:solidFill>
                <a:effectLst/>
                <a:uLnTx/>
                <a:uFillTx/>
                <a:latin typeface="Calibri" panose="020F0502020204030204"/>
                <a:ea typeface="阿里巴巴普惠体 R" panose="00020600040101010101" pitchFamily="18" charset="-122"/>
                <a:cs typeface="阿里巴巴普惠体 R" panose="00020600040101010101" pitchFamily="18" charset="-122"/>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a:ea typeface="阿里巴巴普惠体 R" panose="00020600040101010101" pitchFamily="18" charset="-122"/>
                </a:rPr>
                <a:t>多个智能体</a:t>
              </a:r>
              <a:endParaRPr lang="en-US" altLang="zh-CN" sz="1400" dirty="0">
                <a:ea typeface="阿里巴巴普惠体 R" panose="00020600040101010101" pitchFamily="18" charset="-122"/>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a:ea typeface="阿里巴巴普惠体 R" panose="00020600040101010101" pitchFamily="18" charset="-122"/>
                </a:rPr>
                <a:t>一个状态</a:t>
              </a:r>
            </a:p>
          </p:txBody>
        </p:sp>
        <p:sp>
          <p:nvSpPr>
            <p:cNvPr id="46" name="文本框 45">
              <a:extLst>
                <a:ext uri="{FF2B5EF4-FFF2-40B4-BE49-F238E27FC236}">
                  <a16:creationId xmlns:a16="http://schemas.microsoft.com/office/drawing/2014/main" id="{80F72B11-4443-E9BC-0CEB-6964D4E93F27}"/>
                </a:ext>
              </a:extLst>
            </p:cNvPr>
            <p:cNvSpPr txBox="1"/>
            <p:nvPr/>
          </p:nvSpPr>
          <p:spPr>
            <a:xfrm>
              <a:off x="-631801" y="3979015"/>
              <a:ext cx="1596098" cy="80002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Calibri" panose="020F0502020204030204"/>
                  <a:ea typeface="阿里巴巴普惠体 R" panose="00020600040101010101" pitchFamily="18" charset="-122"/>
                  <a:cs typeface="阿里巴巴普惠体 R" panose="00020600040101010101" pitchFamily="18" charset="-122"/>
                </a:rPr>
                <a:t>随机博弈</a:t>
              </a:r>
              <a:endParaRPr kumimoji="0" lang="en-US" altLang="zh-CN" sz="1600" b="0" i="0" u="none" strike="noStrike" kern="0" cap="none" spc="0" normalizeH="0" baseline="0" noProof="0" dirty="0">
                <a:ln>
                  <a:noFill/>
                </a:ln>
                <a:solidFill>
                  <a:prstClr val="black"/>
                </a:solidFill>
                <a:effectLst/>
                <a:uLnTx/>
                <a:uFillTx/>
                <a:latin typeface="Calibri" panose="020F0502020204030204"/>
                <a:ea typeface="阿里巴巴普惠体 R" panose="00020600040101010101" pitchFamily="18" charset="-122"/>
                <a:cs typeface="阿里巴巴普惠体 R" panose="00020600040101010101" pitchFamily="18" charset="-122"/>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a:ea typeface="阿里巴巴普惠体 R" panose="00020600040101010101" pitchFamily="18" charset="-122"/>
                </a:rPr>
                <a:t>多个智能体</a:t>
              </a:r>
              <a:endParaRPr lang="en-US" altLang="zh-CN" sz="1400" dirty="0">
                <a:ea typeface="阿里巴巴普惠体 R" panose="00020600040101010101" pitchFamily="18" charset="-122"/>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a:ea typeface="阿里巴巴普惠体 R" panose="00020600040101010101" pitchFamily="18" charset="-122"/>
                </a:rPr>
                <a:t>多个状态</a:t>
              </a:r>
              <a:endParaRPr kumimoji="0" lang="zh-CN" altLang="en-US" sz="1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spTree>
    <p:custDataLst>
      <p:tags r:id="rId1"/>
    </p:custDataLst>
    <p:extLst>
      <p:ext uri="{BB962C8B-B14F-4D97-AF65-F5344CB8AC3E}">
        <p14:creationId xmlns:p14="http://schemas.microsoft.com/office/powerpoint/2010/main" val="57418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随机博弈</a:t>
            </a:r>
            <a:endParaRPr lang="en-US" dirty="0"/>
          </a:p>
        </p:txBody>
      </p:sp>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2" y="1474485"/>
            <a:ext cx="8137922" cy="22390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一个随机博弈（又称马尔可夫博弈）包含多个多个智能体和多个状态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在表格型强化学习的设置下，每个状态对应一个博弈表格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每一个时间步，所有智能体在当前博弈表格中同时选择自己的动作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根据智能体共同决定的博弈表格单元分配给智能体奖励</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博弈根据状态和联合动作转移到下一个状态，对应另一个博弈表格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一般情况下，奖励值随时间步衰减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aphicFrame>
        <p:nvGraphicFramePr>
          <p:cNvPr id="12" name="Group 4">
            <a:extLst>
              <a:ext uri="{FF2B5EF4-FFF2-40B4-BE49-F238E27FC236}">
                <a16:creationId xmlns:a16="http://schemas.microsoft.com/office/drawing/2014/main" id="{79ABBB2F-71EC-DAF6-C4F4-1232C0AABC0F}"/>
              </a:ext>
            </a:extLst>
          </p:cNvPr>
          <p:cNvGraphicFramePr>
            <a:graphicFrameLocks noGrp="1"/>
          </p:cNvGraphicFramePr>
          <p:nvPr/>
        </p:nvGraphicFramePr>
        <p:xfrm>
          <a:off x="1915778" y="4594055"/>
          <a:ext cx="1290444" cy="866176"/>
        </p:xfrm>
        <a:graphic>
          <a:graphicData uri="http://schemas.openxmlformats.org/drawingml/2006/table">
            <a:tbl>
              <a:tblPr/>
              <a:tblGrid>
                <a:gridCol w="645222">
                  <a:extLst>
                    <a:ext uri="{9D8B030D-6E8A-4147-A177-3AD203B41FA5}">
                      <a16:colId xmlns:a16="http://schemas.microsoft.com/office/drawing/2014/main" val="1384791884"/>
                    </a:ext>
                  </a:extLst>
                </a:gridCol>
                <a:gridCol w="645222">
                  <a:extLst>
                    <a:ext uri="{9D8B030D-6E8A-4147-A177-3AD203B41FA5}">
                      <a16:colId xmlns:a16="http://schemas.microsoft.com/office/drawing/2014/main" val="718040704"/>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2, 2</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0, 3</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464876868"/>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3, 0</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1, 1</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3421017491"/>
                  </a:ext>
                </a:extLst>
              </a:tr>
            </a:tbl>
          </a:graphicData>
        </a:graphic>
      </p:graphicFrame>
      <p:graphicFrame>
        <p:nvGraphicFramePr>
          <p:cNvPr id="13" name="Group 15">
            <a:extLst>
              <a:ext uri="{FF2B5EF4-FFF2-40B4-BE49-F238E27FC236}">
                <a16:creationId xmlns:a16="http://schemas.microsoft.com/office/drawing/2014/main" id="{4CAC361C-980C-E778-4D45-3D6135C6B3E3}"/>
              </a:ext>
            </a:extLst>
          </p:cNvPr>
          <p:cNvGraphicFramePr>
            <a:graphicFrameLocks noGrp="1"/>
          </p:cNvGraphicFramePr>
          <p:nvPr/>
        </p:nvGraphicFramePr>
        <p:xfrm>
          <a:off x="5937778" y="3863144"/>
          <a:ext cx="1290444" cy="866176"/>
        </p:xfrm>
        <a:graphic>
          <a:graphicData uri="http://schemas.openxmlformats.org/drawingml/2006/table">
            <a:tbl>
              <a:tblPr/>
              <a:tblGrid>
                <a:gridCol w="645222">
                  <a:extLst>
                    <a:ext uri="{9D8B030D-6E8A-4147-A177-3AD203B41FA5}">
                      <a16:colId xmlns:a16="http://schemas.microsoft.com/office/drawing/2014/main" val="2277169206"/>
                    </a:ext>
                  </a:extLst>
                </a:gridCol>
                <a:gridCol w="645222">
                  <a:extLst>
                    <a:ext uri="{9D8B030D-6E8A-4147-A177-3AD203B41FA5}">
                      <a16:colId xmlns:a16="http://schemas.microsoft.com/office/drawing/2014/main" val="1321488411"/>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768527795"/>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0, 0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3251778333"/>
                  </a:ext>
                </a:extLst>
              </a:tr>
            </a:tbl>
          </a:graphicData>
        </a:graphic>
      </p:graphicFrame>
      <p:graphicFrame>
        <p:nvGraphicFramePr>
          <p:cNvPr id="15" name="Group 26">
            <a:extLst>
              <a:ext uri="{FF2B5EF4-FFF2-40B4-BE49-F238E27FC236}">
                <a16:creationId xmlns:a16="http://schemas.microsoft.com/office/drawing/2014/main" id="{9F6472AE-F778-F55C-0A2A-E6634CD55D39}"/>
              </a:ext>
            </a:extLst>
          </p:cNvPr>
          <p:cNvGraphicFramePr>
            <a:graphicFrameLocks noGrp="1"/>
          </p:cNvGraphicFramePr>
          <p:nvPr/>
        </p:nvGraphicFramePr>
        <p:xfrm>
          <a:off x="5930134" y="5257374"/>
          <a:ext cx="1290444" cy="866176"/>
        </p:xfrm>
        <a:graphic>
          <a:graphicData uri="http://schemas.openxmlformats.org/drawingml/2006/table">
            <a:tbl>
              <a:tblPr/>
              <a:tblGrid>
                <a:gridCol w="645222">
                  <a:extLst>
                    <a:ext uri="{9D8B030D-6E8A-4147-A177-3AD203B41FA5}">
                      <a16:colId xmlns:a16="http://schemas.microsoft.com/office/drawing/2014/main" val="3590808179"/>
                    </a:ext>
                  </a:extLst>
                </a:gridCol>
                <a:gridCol w="645222">
                  <a:extLst>
                    <a:ext uri="{9D8B030D-6E8A-4147-A177-3AD203B41FA5}">
                      <a16:colId xmlns:a16="http://schemas.microsoft.com/office/drawing/2014/main" val="3404417680"/>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2007918415"/>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1507803995"/>
                  </a:ext>
                </a:extLst>
              </a:tr>
            </a:tbl>
          </a:graphicData>
        </a:graphic>
      </p:graphicFrame>
      <p:sp>
        <p:nvSpPr>
          <p:cNvPr id="16" name="Text Box 39">
            <a:extLst>
              <a:ext uri="{FF2B5EF4-FFF2-40B4-BE49-F238E27FC236}">
                <a16:creationId xmlns:a16="http://schemas.microsoft.com/office/drawing/2014/main" id="{04344DFF-A1FB-2FD2-A950-223BEE4E562F}"/>
              </a:ext>
            </a:extLst>
          </p:cNvPr>
          <p:cNvSpPr txBox="1">
            <a:spLocks noChangeArrowheads="1"/>
          </p:cNvSpPr>
          <p:nvPr/>
        </p:nvSpPr>
        <p:spPr bwMode="auto">
          <a:xfrm>
            <a:off x="4808500" y="5522972"/>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70C0"/>
                </a:solidFill>
                <a:latin typeface="Calibri" panose="020F0502020204030204" pitchFamily="34" charset="0"/>
                <a:cs typeface="Calibri" panose="020F0502020204030204" pitchFamily="34" charset="0"/>
              </a:rPr>
              <a:t>0.6</a:t>
            </a:r>
          </a:p>
        </p:txBody>
      </p:sp>
      <p:sp>
        <p:nvSpPr>
          <p:cNvPr id="17" name="Text Box 40">
            <a:extLst>
              <a:ext uri="{FF2B5EF4-FFF2-40B4-BE49-F238E27FC236}">
                <a16:creationId xmlns:a16="http://schemas.microsoft.com/office/drawing/2014/main" id="{FE39F7E5-10B1-BFF1-FB7A-63DA2FE5BA3D}"/>
              </a:ext>
            </a:extLst>
          </p:cNvPr>
          <p:cNvSpPr txBox="1">
            <a:spLocks noChangeArrowheads="1"/>
          </p:cNvSpPr>
          <p:nvPr/>
        </p:nvSpPr>
        <p:spPr bwMode="auto">
          <a:xfrm>
            <a:off x="4956184" y="4531180"/>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70C0"/>
                </a:solidFill>
                <a:latin typeface="Calibri" panose="020F0502020204030204" pitchFamily="34" charset="0"/>
                <a:cs typeface="Calibri" panose="020F0502020204030204" pitchFamily="34" charset="0"/>
              </a:rPr>
              <a:t>0.4</a:t>
            </a:r>
          </a:p>
        </p:txBody>
      </p:sp>
      <p:sp>
        <p:nvSpPr>
          <p:cNvPr id="18" name="Text Box 43">
            <a:extLst>
              <a:ext uri="{FF2B5EF4-FFF2-40B4-BE49-F238E27FC236}">
                <a16:creationId xmlns:a16="http://schemas.microsoft.com/office/drawing/2014/main" id="{5AA9653D-DAF2-13F8-5BF5-4696E25D12F0}"/>
              </a:ext>
            </a:extLst>
          </p:cNvPr>
          <p:cNvSpPr txBox="1">
            <a:spLocks noChangeArrowheads="1"/>
          </p:cNvSpPr>
          <p:nvPr/>
        </p:nvSpPr>
        <p:spPr bwMode="auto">
          <a:xfrm>
            <a:off x="5020658" y="5072708"/>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0.3</a:t>
            </a:r>
          </a:p>
        </p:txBody>
      </p:sp>
      <p:sp>
        <p:nvSpPr>
          <p:cNvPr id="19" name="Text Box 44">
            <a:extLst>
              <a:ext uri="{FF2B5EF4-FFF2-40B4-BE49-F238E27FC236}">
                <a16:creationId xmlns:a16="http://schemas.microsoft.com/office/drawing/2014/main" id="{C0E1FF17-1694-650E-D163-6D5AEB4E1A3F}"/>
              </a:ext>
            </a:extLst>
          </p:cNvPr>
          <p:cNvSpPr txBox="1">
            <a:spLocks noChangeArrowheads="1"/>
          </p:cNvSpPr>
          <p:nvPr/>
        </p:nvSpPr>
        <p:spPr bwMode="auto">
          <a:xfrm>
            <a:off x="4766772" y="4104459"/>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0.5</a:t>
            </a:r>
          </a:p>
        </p:txBody>
      </p:sp>
      <p:sp>
        <p:nvSpPr>
          <p:cNvPr id="20" name="Text Box 46">
            <a:extLst>
              <a:ext uri="{FF2B5EF4-FFF2-40B4-BE49-F238E27FC236}">
                <a16:creationId xmlns:a16="http://schemas.microsoft.com/office/drawing/2014/main" id="{BBB7DD48-FF3D-B3DB-A31E-029567DC6758}"/>
              </a:ext>
            </a:extLst>
          </p:cNvPr>
          <p:cNvSpPr txBox="1">
            <a:spLocks noChangeArrowheads="1"/>
          </p:cNvSpPr>
          <p:nvPr/>
        </p:nvSpPr>
        <p:spPr bwMode="auto">
          <a:xfrm>
            <a:off x="3411523" y="3830498"/>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0.2</a:t>
            </a:r>
          </a:p>
        </p:txBody>
      </p:sp>
      <p:sp>
        <p:nvSpPr>
          <p:cNvPr id="21" name="TextBox 1">
            <a:extLst>
              <a:ext uri="{FF2B5EF4-FFF2-40B4-BE49-F238E27FC236}">
                <a16:creationId xmlns:a16="http://schemas.microsoft.com/office/drawing/2014/main" id="{7094A29B-321A-1F43-4A78-AD64803BC9F2}"/>
              </a:ext>
            </a:extLst>
          </p:cNvPr>
          <p:cNvSpPr txBox="1"/>
          <p:nvPr/>
        </p:nvSpPr>
        <p:spPr>
          <a:xfrm>
            <a:off x="2106475" y="5522972"/>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1</a:t>
            </a:r>
            <a:endParaRPr lang="en-GB" sz="1600" dirty="0">
              <a:latin typeface="Calibri" panose="020F0502020204030204" pitchFamily="34" charset="0"/>
              <a:cs typeface="Calibri" panose="020F0502020204030204" pitchFamily="34" charset="0"/>
            </a:endParaRPr>
          </a:p>
        </p:txBody>
      </p:sp>
      <p:sp>
        <p:nvSpPr>
          <p:cNvPr id="24" name="TextBox 20">
            <a:extLst>
              <a:ext uri="{FF2B5EF4-FFF2-40B4-BE49-F238E27FC236}">
                <a16:creationId xmlns:a16="http://schemas.microsoft.com/office/drawing/2014/main" id="{F967CB43-E580-E838-8AF1-D0F31DC1DEFD}"/>
              </a:ext>
            </a:extLst>
          </p:cNvPr>
          <p:cNvSpPr txBox="1"/>
          <p:nvPr/>
        </p:nvSpPr>
        <p:spPr>
          <a:xfrm>
            <a:off x="3395966" y="5753043"/>
            <a:ext cx="1885545"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状态转移概率</a:t>
            </a:r>
            <a:endParaRPr lang="en-GB" sz="1600" dirty="0">
              <a:latin typeface="Calibri" panose="020F0502020204030204" pitchFamily="34" charset="0"/>
              <a:cs typeface="Calibri" panose="020F0502020204030204" pitchFamily="34" charset="0"/>
            </a:endParaRPr>
          </a:p>
        </p:txBody>
      </p:sp>
      <p:sp>
        <p:nvSpPr>
          <p:cNvPr id="25" name="TextBox 21">
            <a:extLst>
              <a:ext uri="{FF2B5EF4-FFF2-40B4-BE49-F238E27FC236}">
                <a16:creationId xmlns:a16="http://schemas.microsoft.com/office/drawing/2014/main" id="{886B7AB8-7726-EA0A-7846-798C6E1DA2DE}"/>
              </a:ext>
            </a:extLst>
          </p:cNvPr>
          <p:cNvSpPr txBox="1"/>
          <p:nvPr/>
        </p:nvSpPr>
        <p:spPr>
          <a:xfrm>
            <a:off x="722024" y="4820851"/>
            <a:ext cx="937277" cy="338554"/>
          </a:xfrm>
          <a:prstGeom prst="rect">
            <a:avLst/>
          </a:prstGeom>
          <a:noFill/>
        </p:spPr>
        <p:txBody>
          <a:bodyPr wrap="square" rtlCol="0">
            <a:spAutoFit/>
          </a:bodyPr>
          <a:lstStyle/>
          <a:p>
            <a:r>
              <a:rPr lang="zh-CN" altLang="en-US" sz="1600" dirty="0">
                <a:latin typeface="Calibri" panose="020F0502020204030204" pitchFamily="34" charset="0"/>
                <a:cs typeface="Calibri" panose="020F0502020204030204" pitchFamily="34" charset="0"/>
              </a:rPr>
              <a:t>智能体</a:t>
            </a:r>
            <a:r>
              <a:rPr lang="en-US" altLang="zh-CN" sz="1600" dirty="0">
                <a:latin typeface="Calibri" panose="020F0502020204030204" pitchFamily="34" charset="0"/>
                <a:cs typeface="Calibri" panose="020F0502020204030204" pitchFamily="34" charset="0"/>
              </a:rPr>
              <a:t>1</a:t>
            </a:r>
            <a:endParaRPr lang="en-GB" sz="1600" dirty="0">
              <a:latin typeface="Calibri" panose="020F0502020204030204" pitchFamily="34" charset="0"/>
              <a:cs typeface="Calibri" panose="020F0502020204030204" pitchFamily="34" charset="0"/>
            </a:endParaRPr>
          </a:p>
        </p:txBody>
      </p:sp>
      <p:sp>
        <p:nvSpPr>
          <p:cNvPr id="26" name="矩形 25">
            <a:extLst>
              <a:ext uri="{FF2B5EF4-FFF2-40B4-BE49-F238E27FC236}">
                <a16:creationId xmlns:a16="http://schemas.microsoft.com/office/drawing/2014/main" id="{09E4F671-25BD-BB62-043C-C007B41D7CA3}"/>
              </a:ext>
            </a:extLst>
          </p:cNvPr>
          <p:cNvSpPr/>
          <p:nvPr/>
        </p:nvSpPr>
        <p:spPr>
          <a:xfrm>
            <a:off x="2553947" y="4594055"/>
            <a:ext cx="652275" cy="4213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27" name="曲线连接符 27">
            <a:extLst>
              <a:ext uri="{FF2B5EF4-FFF2-40B4-BE49-F238E27FC236}">
                <a16:creationId xmlns:a16="http://schemas.microsoft.com/office/drawing/2014/main" id="{EB8922A7-85E8-D30C-B44F-6A01697FEF17}"/>
              </a:ext>
            </a:extLst>
          </p:cNvPr>
          <p:cNvCxnSpPr>
            <a:stCxn id="26" idx="3"/>
            <a:endCxn id="12" idx="0"/>
          </p:cNvCxnSpPr>
          <p:nvPr/>
        </p:nvCxnSpPr>
        <p:spPr>
          <a:xfrm flipH="1" flipV="1">
            <a:off x="2561000" y="4594055"/>
            <a:ext cx="645222" cy="210662"/>
          </a:xfrm>
          <a:prstGeom prst="curvedConnector4">
            <a:avLst>
              <a:gd name="adj1" fmla="val -35430"/>
              <a:gd name="adj2" fmla="val 36796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E3C7999-CEDE-E5B9-5FBD-CDF07F5A3AD7}"/>
              </a:ext>
            </a:extLst>
          </p:cNvPr>
          <p:cNvCxnSpPr>
            <a:stCxn id="26" idx="3"/>
            <a:endCxn id="13" idx="1"/>
          </p:cNvCxnSpPr>
          <p:nvPr/>
        </p:nvCxnSpPr>
        <p:spPr>
          <a:xfrm flipV="1">
            <a:off x="3206222" y="4296232"/>
            <a:ext cx="2731556" cy="5084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1A659C5-8734-35AC-52AF-D407141DA9DB}"/>
              </a:ext>
            </a:extLst>
          </p:cNvPr>
          <p:cNvCxnSpPr/>
          <p:nvPr/>
        </p:nvCxnSpPr>
        <p:spPr>
          <a:xfrm>
            <a:off x="3209016" y="4806737"/>
            <a:ext cx="2728762" cy="8588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DD59D76-44F9-D101-FAF8-B02C3AB11C36}"/>
              </a:ext>
            </a:extLst>
          </p:cNvPr>
          <p:cNvSpPr/>
          <p:nvPr/>
        </p:nvSpPr>
        <p:spPr>
          <a:xfrm>
            <a:off x="2553947" y="5036486"/>
            <a:ext cx="652275" cy="42132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1" name="直接箭头连接符 30">
            <a:extLst>
              <a:ext uri="{FF2B5EF4-FFF2-40B4-BE49-F238E27FC236}">
                <a16:creationId xmlns:a16="http://schemas.microsoft.com/office/drawing/2014/main" id="{C9377ACB-87A3-2A3E-96C2-B223971E4ADA}"/>
              </a:ext>
            </a:extLst>
          </p:cNvPr>
          <p:cNvCxnSpPr>
            <a:stCxn id="30" idx="3"/>
            <a:endCxn id="13" idx="1"/>
          </p:cNvCxnSpPr>
          <p:nvPr/>
        </p:nvCxnSpPr>
        <p:spPr>
          <a:xfrm flipV="1">
            <a:off x="3206222" y="4296232"/>
            <a:ext cx="2731556" cy="95091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50BF263-12B5-2951-4F2F-61CBDA1F5E58}"/>
              </a:ext>
            </a:extLst>
          </p:cNvPr>
          <p:cNvCxnSpPr>
            <a:stCxn id="30" idx="3"/>
          </p:cNvCxnSpPr>
          <p:nvPr/>
        </p:nvCxnSpPr>
        <p:spPr>
          <a:xfrm>
            <a:off x="3206222" y="5247148"/>
            <a:ext cx="2731556" cy="42205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22">
            <a:extLst>
              <a:ext uri="{FF2B5EF4-FFF2-40B4-BE49-F238E27FC236}">
                <a16:creationId xmlns:a16="http://schemas.microsoft.com/office/drawing/2014/main" id="{14C304BB-F0A2-9CD8-6594-C8C2AB6F3D91}"/>
              </a:ext>
            </a:extLst>
          </p:cNvPr>
          <p:cNvSpPr txBox="1"/>
          <p:nvPr/>
        </p:nvSpPr>
        <p:spPr>
          <a:xfrm>
            <a:off x="1604842" y="4004159"/>
            <a:ext cx="1013675"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智能体</a:t>
            </a:r>
            <a:r>
              <a:rPr lang="en-US" altLang="zh-CN" sz="1600" dirty="0">
                <a:latin typeface="Calibri" panose="020F0502020204030204" pitchFamily="34" charset="0"/>
                <a:cs typeface="Calibri" panose="020F0502020204030204" pitchFamily="34" charset="0"/>
              </a:rPr>
              <a:t>2</a:t>
            </a:r>
            <a:endParaRPr lang="en-GB" sz="1600" dirty="0">
              <a:latin typeface="Calibri" panose="020F0502020204030204" pitchFamily="34" charset="0"/>
              <a:cs typeface="Calibri" panose="020F0502020204030204" pitchFamily="34" charset="0"/>
            </a:endParaRPr>
          </a:p>
        </p:txBody>
      </p:sp>
      <p:sp>
        <p:nvSpPr>
          <p:cNvPr id="34" name="文本框 33">
            <a:extLst>
              <a:ext uri="{FF2B5EF4-FFF2-40B4-BE49-F238E27FC236}">
                <a16:creationId xmlns:a16="http://schemas.microsoft.com/office/drawing/2014/main" id="{CC2DD859-5094-AD86-3352-0D18CDA830C5}"/>
              </a:ext>
            </a:extLst>
          </p:cNvPr>
          <p:cNvSpPr txBox="1"/>
          <p:nvPr/>
        </p:nvSpPr>
        <p:spPr>
          <a:xfrm>
            <a:off x="2046071" y="4244300"/>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a1</a:t>
            </a:r>
            <a:endParaRPr lang="zh-CN" altLang="en-US" dirty="0">
              <a:latin typeface="Calibri" panose="020F0502020204030204" pitchFamily="34" charset="0"/>
              <a:cs typeface="Calibri" panose="020F0502020204030204" pitchFamily="34" charset="0"/>
            </a:endParaRPr>
          </a:p>
        </p:txBody>
      </p:sp>
      <p:sp>
        <p:nvSpPr>
          <p:cNvPr id="35" name="文本框 34">
            <a:extLst>
              <a:ext uri="{FF2B5EF4-FFF2-40B4-BE49-F238E27FC236}">
                <a16:creationId xmlns:a16="http://schemas.microsoft.com/office/drawing/2014/main" id="{88BB755D-5762-D208-AFA7-2230BA4CEF96}"/>
              </a:ext>
            </a:extLst>
          </p:cNvPr>
          <p:cNvSpPr txBox="1"/>
          <p:nvPr/>
        </p:nvSpPr>
        <p:spPr>
          <a:xfrm>
            <a:off x="2699915" y="4249218"/>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a2</a:t>
            </a:r>
            <a:endParaRPr lang="zh-CN" altLang="en-US" dirty="0">
              <a:latin typeface="Calibri" panose="020F0502020204030204" pitchFamily="34" charset="0"/>
              <a:cs typeface="Calibri" panose="020F0502020204030204" pitchFamily="34" charset="0"/>
            </a:endParaRPr>
          </a:p>
        </p:txBody>
      </p:sp>
      <p:sp>
        <p:nvSpPr>
          <p:cNvPr id="36" name="文本框 35">
            <a:extLst>
              <a:ext uri="{FF2B5EF4-FFF2-40B4-BE49-F238E27FC236}">
                <a16:creationId xmlns:a16="http://schemas.microsoft.com/office/drawing/2014/main" id="{08B4B331-D9EA-1B51-CBE1-6B0F0E695AA5}"/>
              </a:ext>
            </a:extLst>
          </p:cNvPr>
          <p:cNvSpPr txBox="1"/>
          <p:nvPr/>
        </p:nvSpPr>
        <p:spPr>
          <a:xfrm>
            <a:off x="1545011" y="4611162"/>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a1</a:t>
            </a:r>
            <a:endParaRPr lang="zh-CN" altLang="en-US" dirty="0">
              <a:latin typeface="Calibri" panose="020F0502020204030204" pitchFamily="34" charset="0"/>
              <a:cs typeface="Calibri" panose="020F0502020204030204" pitchFamily="34" charset="0"/>
            </a:endParaRPr>
          </a:p>
        </p:txBody>
      </p:sp>
      <p:sp>
        <p:nvSpPr>
          <p:cNvPr id="37" name="文本框 36">
            <a:extLst>
              <a:ext uri="{FF2B5EF4-FFF2-40B4-BE49-F238E27FC236}">
                <a16:creationId xmlns:a16="http://schemas.microsoft.com/office/drawing/2014/main" id="{FCE47601-94FF-75D3-D23D-D8FD0EB61067}"/>
              </a:ext>
            </a:extLst>
          </p:cNvPr>
          <p:cNvSpPr txBox="1"/>
          <p:nvPr/>
        </p:nvSpPr>
        <p:spPr>
          <a:xfrm>
            <a:off x="1545011" y="5062703"/>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a2</a:t>
            </a:r>
            <a:endParaRPr lang="zh-CN" altLang="en-US" dirty="0">
              <a:latin typeface="Calibri" panose="020F0502020204030204" pitchFamily="34" charset="0"/>
              <a:cs typeface="Calibri" panose="020F0502020204030204" pitchFamily="34" charset="0"/>
            </a:endParaRPr>
          </a:p>
        </p:txBody>
      </p:sp>
      <p:sp>
        <p:nvSpPr>
          <p:cNvPr id="38" name="TextBox 1">
            <a:extLst>
              <a:ext uri="{FF2B5EF4-FFF2-40B4-BE49-F238E27FC236}">
                <a16:creationId xmlns:a16="http://schemas.microsoft.com/office/drawing/2014/main" id="{147C9160-1C6D-5592-9925-5CC57CB8A2CA}"/>
              </a:ext>
            </a:extLst>
          </p:cNvPr>
          <p:cNvSpPr txBox="1"/>
          <p:nvPr/>
        </p:nvSpPr>
        <p:spPr>
          <a:xfrm>
            <a:off x="7293027" y="4119848"/>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2</a:t>
            </a:r>
            <a:endParaRPr lang="en-GB" sz="1600" dirty="0">
              <a:latin typeface="Calibri" panose="020F0502020204030204" pitchFamily="34" charset="0"/>
              <a:cs typeface="Calibri" panose="020F0502020204030204" pitchFamily="34" charset="0"/>
            </a:endParaRPr>
          </a:p>
        </p:txBody>
      </p:sp>
      <p:sp>
        <p:nvSpPr>
          <p:cNvPr id="39" name="TextBox 1">
            <a:extLst>
              <a:ext uri="{FF2B5EF4-FFF2-40B4-BE49-F238E27FC236}">
                <a16:creationId xmlns:a16="http://schemas.microsoft.com/office/drawing/2014/main" id="{63DA19B6-9291-6D14-0850-66AC8A759FC0}"/>
              </a:ext>
            </a:extLst>
          </p:cNvPr>
          <p:cNvSpPr txBox="1"/>
          <p:nvPr/>
        </p:nvSpPr>
        <p:spPr>
          <a:xfrm>
            <a:off x="7293027" y="5496346"/>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3</a:t>
            </a:r>
            <a:endParaRPr lang="en-GB" sz="16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8966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随机博弈问题定义</a:t>
            </a:r>
            <a:endParaRPr lang="en-US"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2" y="1323481"/>
                <a:ext cx="8137922" cy="259366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一个随机博弈可以被定义为元组</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𝒜</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ℛ</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𝑝</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𝛾</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是智能体的数目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𝒮</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是所有智能体的状态集合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𝒜</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是所有智能体的动作集合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ℛ</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是所有智能体的奖励函数集合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𝑝</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𝒜</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Ω</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是环境转移的概率，其中</a:t>
                </a:r>
                <a14:m>
                  <m:oMath xmlns:m="http://schemas.openxmlformats.org/officeDocument/2006/math">
                    <m:r>
                      <m:rPr>
                        <m:sty m:val="p"/>
                      </m:rPr>
                      <a:rPr lang="en-US" altLang="zh-CN">
                        <a:latin typeface="Cambria Math" panose="02040503050406030204" pitchFamily="18" charset="0"/>
                        <a:ea typeface="阿里巴巴普惠体 R" panose="00020600040101010101" pitchFamily="18" charset="-122"/>
                        <a:cs typeface="阿里巴巴普惠体 R" panose="00020600040101010101" pitchFamily="18" charset="-122"/>
                      </a:rPr>
                      <m:t>Ω</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在</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的分布集合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𝛾</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∈(0,1)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是奖励随时间步的衰减因子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4" name="内容占位符 2">
                <a:extLst>
                  <a:ext uri="{FF2B5EF4-FFF2-40B4-BE49-F238E27FC236}">
                    <a16:creationId xmlns:a16="http://schemas.microsoft.com/office/drawing/2014/main" id="{119CDEC2-EBA6-4146-9447-81CD910F610E}"/>
                  </a:ext>
                </a:extLst>
              </p:cNvPr>
              <p:cNvSpPr txBox="1">
                <a:spLocks noRot="1" noChangeAspect="1" noMove="1" noResize="1" noEditPoints="1" noAdjustHandles="1" noChangeArrowheads="1" noChangeShapeType="1" noTextEdit="1"/>
              </p:cNvSpPr>
              <p:nvPr/>
            </p:nvSpPr>
            <p:spPr>
              <a:xfrm>
                <a:off x="502442" y="1323481"/>
                <a:ext cx="8137922" cy="2593662"/>
              </a:xfrm>
              <a:prstGeom prst="rect">
                <a:avLst/>
              </a:prstGeom>
              <a:blipFill>
                <a:blip r:embed="rId5"/>
                <a:stretch>
                  <a:fillRect l="-449" t="-1174"/>
                </a:stretch>
              </a:blipFill>
            </p:spPr>
            <p:txBody>
              <a:bodyPr/>
              <a:lstStyle/>
              <a:p>
                <a:r>
                  <a:rPr lang="zh-CN" altLang="en-US">
                    <a:noFill/>
                  </a:rPr>
                  <a:t> </a:t>
                </a:r>
              </a:p>
            </p:txBody>
          </p:sp>
        </mc:Fallback>
      </mc:AlternateContent>
      <p:graphicFrame>
        <p:nvGraphicFramePr>
          <p:cNvPr id="65" name="Group 4">
            <a:extLst>
              <a:ext uri="{FF2B5EF4-FFF2-40B4-BE49-F238E27FC236}">
                <a16:creationId xmlns:a16="http://schemas.microsoft.com/office/drawing/2014/main" id="{A1035398-B865-70B0-BB17-3EE46A95EF2F}"/>
              </a:ext>
            </a:extLst>
          </p:cNvPr>
          <p:cNvGraphicFramePr>
            <a:graphicFrameLocks noGrp="1"/>
          </p:cNvGraphicFramePr>
          <p:nvPr/>
        </p:nvGraphicFramePr>
        <p:xfrm>
          <a:off x="1915778" y="4594055"/>
          <a:ext cx="1290444" cy="866176"/>
        </p:xfrm>
        <a:graphic>
          <a:graphicData uri="http://schemas.openxmlformats.org/drawingml/2006/table">
            <a:tbl>
              <a:tblPr/>
              <a:tblGrid>
                <a:gridCol w="645222">
                  <a:extLst>
                    <a:ext uri="{9D8B030D-6E8A-4147-A177-3AD203B41FA5}">
                      <a16:colId xmlns:a16="http://schemas.microsoft.com/office/drawing/2014/main" val="1384791884"/>
                    </a:ext>
                  </a:extLst>
                </a:gridCol>
                <a:gridCol w="645222">
                  <a:extLst>
                    <a:ext uri="{9D8B030D-6E8A-4147-A177-3AD203B41FA5}">
                      <a16:colId xmlns:a16="http://schemas.microsoft.com/office/drawing/2014/main" val="718040704"/>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2, 2</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0, 3</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464876868"/>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3, 0</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1, 1</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3421017491"/>
                  </a:ext>
                </a:extLst>
              </a:tr>
            </a:tbl>
          </a:graphicData>
        </a:graphic>
      </p:graphicFrame>
      <p:graphicFrame>
        <p:nvGraphicFramePr>
          <p:cNvPr id="66" name="Group 15">
            <a:extLst>
              <a:ext uri="{FF2B5EF4-FFF2-40B4-BE49-F238E27FC236}">
                <a16:creationId xmlns:a16="http://schemas.microsoft.com/office/drawing/2014/main" id="{9D089744-279A-8BF7-9774-E31D0609B4ED}"/>
              </a:ext>
            </a:extLst>
          </p:cNvPr>
          <p:cNvGraphicFramePr>
            <a:graphicFrameLocks noGrp="1"/>
          </p:cNvGraphicFramePr>
          <p:nvPr/>
        </p:nvGraphicFramePr>
        <p:xfrm>
          <a:off x="5937778" y="3863144"/>
          <a:ext cx="1290444" cy="866176"/>
        </p:xfrm>
        <a:graphic>
          <a:graphicData uri="http://schemas.openxmlformats.org/drawingml/2006/table">
            <a:tbl>
              <a:tblPr/>
              <a:tblGrid>
                <a:gridCol w="645222">
                  <a:extLst>
                    <a:ext uri="{9D8B030D-6E8A-4147-A177-3AD203B41FA5}">
                      <a16:colId xmlns:a16="http://schemas.microsoft.com/office/drawing/2014/main" val="2277169206"/>
                    </a:ext>
                  </a:extLst>
                </a:gridCol>
                <a:gridCol w="645222">
                  <a:extLst>
                    <a:ext uri="{9D8B030D-6E8A-4147-A177-3AD203B41FA5}">
                      <a16:colId xmlns:a16="http://schemas.microsoft.com/office/drawing/2014/main" val="1321488411"/>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768527795"/>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0, 0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3251778333"/>
                  </a:ext>
                </a:extLst>
              </a:tr>
            </a:tbl>
          </a:graphicData>
        </a:graphic>
      </p:graphicFrame>
      <p:graphicFrame>
        <p:nvGraphicFramePr>
          <p:cNvPr id="67" name="Group 26">
            <a:extLst>
              <a:ext uri="{FF2B5EF4-FFF2-40B4-BE49-F238E27FC236}">
                <a16:creationId xmlns:a16="http://schemas.microsoft.com/office/drawing/2014/main" id="{06DD6AF8-9CD6-76AF-B98F-EBE185244B9B}"/>
              </a:ext>
            </a:extLst>
          </p:cNvPr>
          <p:cNvGraphicFramePr>
            <a:graphicFrameLocks noGrp="1"/>
          </p:cNvGraphicFramePr>
          <p:nvPr/>
        </p:nvGraphicFramePr>
        <p:xfrm>
          <a:off x="5930134" y="5257374"/>
          <a:ext cx="1290444" cy="866176"/>
        </p:xfrm>
        <a:graphic>
          <a:graphicData uri="http://schemas.openxmlformats.org/drawingml/2006/table">
            <a:tbl>
              <a:tblPr/>
              <a:tblGrid>
                <a:gridCol w="645222">
                  <a:extLst>
                    <a:ext uri="{9D8B030D-6E8A-4147-A177-3AD203B41FA5}">
                      <a16:colId xmlns:a16="http://schemas.microsoft.com/office/drawing/2014/main" val="3590808179"/>
                    </a:ext>
                  </a:extLst>
                </a:gridCol>
                <a:gridCol w="645222">
                  <a:extLst>
                    <a:ext uri="{9D8B030D-6E8A-4147-A177-3AD203B41FA5}">
                      <a16:colId xmlns:a16="http://schemas.microsoft.com/office/drawing/2014/main" val="3404417680"/>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2007918415"/>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1507803995"/>
                  </a:ext>
                </a:extLst>
              </a:tr>
            </a:tbl>
          </a:graphicData>
        </a:graphic>
      </p:graphicFrame>
      <p:sp>
        <p:nvSpPr>
          <p:cNvPr id="68" name="Text Box 39">
            <a:extLst>
              <a:ext uri="{FF2B5EF4-FFF2-40B4-BE49-F238E27FC236}">
                <a16:creationId xmlns:a16="http://schemas.microsoft.com/office/drawing/2014/main" id="{724E6262-C25F-25DB-0A01-BD00EF808057}"/>
              </a:ext>
            </a:extLst>
          </p:cNvPr>
          <p:cNvSpPr txBox="1">
            <a:spLocks noChangeArrowheads="1"/>
          </p:cNvSpPr>
          <p:nvPr/>
        </p:nvSpPr>
        <p:spPr bwMode="auto">
          <a:xfrm>
            <a:off x="4808500" y="5522972"/>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70C0"/>
                </a:solidFill>
                <a:latin typeface="Calibri" panose="020F0502020204030204" pitchFamily="34" charset="0"/>
                <a:cs typeface="Calibri" panose="020F0502020204030204" pitchFamily="34" charset="0"/>
              </a:rPr>
              <a:t>0.6</a:t>
            </a:r>
          </a:p>
        </p:txBody>
      </p:sp>
      <p:sp>
        <p:nvSpPr>
          <p:cNvPr id="69" name="Text Box 40">
            <a:extLst>
              <a:ext uri="{FF2B5EF4-FFF2-40B4-BE49-F238E27FC236}">
                <a16:creationId xmlns:a16="http://schemas.microsoft.com/office/drawing/2014/main" id="{C81AEA16-1D3E-9BE7-014E-0290FD69AE97}"/>
              </a:ext>
            </a:extLst>
          </p:cNvPr>
          <p:cNvSpPr txBox="1">
            <a:spLocks noChangeArrowheads="1"/>
          </p:cNvSpPr>
          <p:nvPr/>
        </p:nvSpPr>
        <p:spPr bwMode="auto">
          <a:xfrm>
            <a:off x="4956184" y="4531180"/>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70C0"/>
                </a:solidFill>
                <a:latin typeface="Calibri" panose="020F0502020204030204" pitchFamily="34" charset="0"/>
                <a:cs typeface="Calibri" panose="020F0502020204030204" pitchFamily="34" charset="0"/>
              </a:rPr>
              <a:t>0.4</a:t>
            </a:r>
          </a:p>
        </p:txBody>
      </p:sp>
      <p:sp>
        <p:nvSpPr>
          <p:cNvPr id="70" name="Text Box 43">
            <a:extLst>
              <a:ext uri="{FF2B5EF4-FFF2-40B4-BE49-F238E27FC236}">
                <a16:creationId xmlns:a16="http://schemas.microsoft.com/office/drawing/2014/main" id="{AE9C4A4F-133F-63C2-E99C-7F798713CDD9}"/>
              </a:ext>
            </a:extLst>
          </p:cNvPr>
          <p:cNvSpPr txBox="1">
            <a:spLocks noChangeArrowheads="1"/>
          </p:cNvSpPr>
          <p:nvPr/>
        </p:nvSpPr>
        <p:spPr bwMode="auto">
          <a:xfrm>
            <a:off x="5020658" y="5072708"/>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0.3</a:t>
            </a:r>
          </a:p>
        </p:txBody>
      </p:sp>
      <p:sp>
        <p:nvSpPr>
          <p:cNvPr id="71" name="Text Box 44">
            <a:extLst>
              <a:ext uri="{FF2B5EF4-FFF2-40B4-BE49-F238E27FC236}">
                <a16:creationId xmlns:a16="http://schemas.microsoft.com/office/drawing/2014/main" id="{F74BBF11-7021-7AD8-2097-72613FAA2E6E}"/>
              </a:ext>
            </a:extLst>
          </p:cNvPr>
          <p:cNvSpPr txBox="1">
            <a:spLocks noChangeArrowheads="1"/>
          </p:cNvSpPr>
          <p:nvPr/>
        </p:nvSpPr>
        <p:spPr bwMode="auto">
          <a:xfrm>
            <a:off x="4766772" y="4104459"/>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0.5</a:t>
            </a:r>
          </a:p>
        </p:txBody>
      </p:sp>
      <p:sp>
        <p:nvSpPr>
          <p:cNvPr id="72" name="Text Box 46">
            <a:extLst>
              <a:ext uri="{FF2B5EF4-FFF2-40B4-BE49-F238E27FC236}">
                <a16:creationId xmlns:a16="http://schemas.microsoft.com/office/drawing/2014/main" id="{A39D2347-DA24-3B4E-DEBD-F13D5E10EB8D}"/>
              </a:ext>
            </a:extLst>
          </p:cNvPr>
          <p:cNvSpPr txBox="1">
            <a:spLocks noChangeArrowheads="1"/>
          </p:cNvSpPr>
          <p:nvPr/>
        </p:nvSpPr>
        <p:spPr bwMode="auto">
          <a:xfrm>
            <a:off x="3411523" y="3830498"/>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0.2</a:t>
            </a:r>
          </a:p>
        </p:txBody>
      </p:sp>
      <p:sp>
        <p:nvSpPr>
          <p:cNvPr id="73" name="TextBox 1">
            <a:extLst>
              <a:ext uri="{FF2B5EF4-FFF2-40B4-BE49-F238E27FC236}">
                <a16:creationId xmlns:a16="http://schemas.microsoft.com/office/drawing/2014/main" id="{8C625E4C-8CD5-EC20-7D08-FEC7E719120E}"/>
              </a:ext>
            </a:extLst>
          </p:cNvPr>
          <p:cNvSpPr txBox="1"/>
          <p:nvPr/>
        </p:nvSpPr>
        <p:spPr>
          <a:xfrm>
            <a:off x="2106475" y="5522972"/>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1</a:t>
            </a:r>
            <a:endParaRPr lang="en-GB" sz="1600" dirty="0">
              <a:latin typeface="Calibri" panose="020F0502020204030204" pitchFamily="34" charset="0"/>
              <a:cs typeface="Calibri" panose="020F0502020204030204" pitchFamily="34" charset="0"/>
            </a:endParaRPr>
          </a:p>
        </p:txBody>
      </p:sp>
      <p:sp>
        <p:nvSpPr>
          <p:cNvPr id="74" name="TextBox 20">
            <a:extLst>
              <a:ext uri="{FF2B5EF4-FFF2-40B4-BE49-F238E27FC236}">
                <a16:creationId xmlns:a16="http://schemas.microsoft.com/office/drawing/2014/main" id="{EAB218E8-23EE-E40A-482D-71D4925C2C5B}"/>
              </a:ext>
            </a:extLst>
          </p:cNvPr>
          <p:cNvSpPr txBox="1"/>
          <p:nvPr/>
        </p:nvSpPr>
        <p:spPr>
          <a:xfrm>
            <a:off x="3395966" y="5753043"/>
            <a:ext cx="1885545"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状态转移概率</a:t>
            </a:r>
            <a:endParaRPr lang="en-GB" sz="1600" dirty="0">
              <a:latin typeface="Calibri" panose="020F0502020204030204" pitchFamily="34" charset="0"/>
              <a:cs typeface="Calibri" panose="020F0502020204030204" pitchFamily="34" charset="0"/>
            </a:endParaRPr>
          </a:p>
        </p:txBody>
      </p:sp>
      <p:sp>
        <p:nvSpPr>
          <p:cNvPr id="75" name="TextBox 21">
            <a:extLst>
              <a:ext uri="{FF2B5EF4-FFF2-40B4-BE49-F238E27FC236}">
                <a16:creationId xmlns:a16="http://schemas.microsoft.com/office/drawing/2014/main" id="{481D5D84-80CE-A844-B286-2641D01BE27E}"/>
              </a:ext>
            </a:extLst>
          </p:cNvPr>
          <p:cNvSpPr txBox="1"/>
          <p:nvPr/>
        </p:nvSpPr>
        <p:spPr>
          <a:xfrm>
            <a:off x="722024" y="4820851"/>
            <a:ext cx="937277" cy="338554"/>
          </a:xfrm>
          <a:prstGeom prst="rect">
            <a:avLst/>
          </a:prstGeom>
          <a:noFill/>
        </p:spPr>
        <p:txBody>
          <a:bodyPr wrap="square" rtlCol="0">
            <a:spAutoFit/>
          </a:bodyPr>
          <a:lstStyle/>
          <a:p>
            <a:r>
              <a:rPr lang="zh-CN" altLang="en-US" sz="1600" dirty="0">
                <a:latin typeface="Calibri" panose="020F0502020204030204" pitchFamily="34" charset="0"/>
                <a:cs typeface="Calibri" panose="020F0502020204030204" pitchFamily="34" charset="0"/>
              </a:rPr>
              <a:t>智能体</a:t>
            </a:r>
            <a:r>
              <a:rPr lang="en-US" altLang="zh-CN" sz="1600" dirty="0">
                <a:latin typeface="Calibri" panose="020F0502020204030204" pitchFamily="34" charset="0"/>
                <a:cs typeface="Calibri" panose="020F0502020204030204" pitchFamily="34" charset="0"/>
              </a:rPr>
              <a:t>1</a:t>
            </a:r>
            <a:endParaRPr lang="en-GB" sz="1600" dirty="0">
              <a:latin typeface="Calibri" panose="020F0502020204030204" pitchFamily="34" charset="0"/>
              <a:cs typeface="Calibri" panose="020F0502020204030204" pitchFamily="34" charset="0"/>
            </a:endParaRPr>
          </a:p>
        </p:txBody>
      </p:sp>
      <p:sp>
        <p:nvSpPr>
          <p:cNvPr id="76" name="矩形 75">
            <a:extLst>
              <a:ext uri="{FF2B5EF4-FFF2-40B4-BE49-F238E27FC236}">
                <a16:creationId xmlns:a16="http://schemas.microsoft.com/office/drawing/2014/main" id="{FDA28B7C-0469-E826-7AC8-AB1CEFF74071}"/>
              </a:ext>
            </a:extLst>
          </p:cNvPr>
          <p:cNvSpPr/>
          <p:nvPr/>
        </p:nvSpPr>
        <p:spPr>
          <a:xfrm>
            <a:off x="2553947" y="4594055"/>
            <a:ext cx="652275" cy="4213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77" name="曲线连接符 27">
            <a:extLst>
              <a:ext uri="{FF2B5EF4-FFF2-40B4-BE49-F238E27FC236}">
                <a16:creationId xmlns:a16="http://schemas.microsoft.com/office/drawing/2014/main" id="{3B6C912C-D5A3-CEED-9719-E35020E8453C}"/>
              </a:ext>
            </a:extLst>
          </p:cNvPr>
          <p:cNvCxnSpPr>
            <a:stCxn id="76" idx="3"/>
            <a:endCxn id="65" idx="0"/>
          </p:cNvCxnSpPr>
          <p:nvPr/>
        </p:nvCxnSpPr>
        <p:spPr>
          <a:xfrm flipH="1" flipV="1">
            <a:off x="2561000" y="4594055"/>
            <a:ext cx="645222" cy="210662"/>
          </a:xfrm>
          <a:prstGeom prst="curvedConnector4">
            <a:avLst>
              <a:gd name="adj1" fmla="val -35430"/>
              <a:gd name="adj2" fmla="val 36796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6A7B052F-A768-80D4-605E-7824A17B884B}"/>
              </a:ext>
            </a:extLst>
          </p:cNvPr>
          <p:cNvCxnSpPr>
            <a:stCxn id="76" idx="3"/>
            <a:endCxn id="66" idx="1"/>
          </p:cNvCxnSpPr>
          <p:nvPr/>
        </p:nvCxnSpPr>
        <p:spPr>
          <a:xfrm flipV="1">
            <a:off x="3206222" y="4296232"/>
            <a:ext cx="2731556" cy="5084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704B4F8A-B6AF-4B31-9DB7-C38F736CDAA7}"/>
              </a:ext>
            </a:extLst>
          </p:cNvPr>
          <p:cNvCxnSpPr/>
          <p:nvPr/>
        </p:nvCxnSpPr>
        <p:spPr>
          <a:xfrm>
            <a:off x="3209016" y="4806737"/>
            <a:ext cx="2728762" cy="8588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52D9FC6A-6C7D-4B2D-0F60-61B4DE94400A}"/>
              </a:ext>
            </a:extLst>
          </p:cNvPr>
          <p:cNvSpPr/>
          <p:nvPr/>
        </p:nvSpPr>
        <p:spPr>
          <a:xfrm>
            <a:off x="2553947" y="5036486"/>
            <a:ext cx="652275" cy="42132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81" name="直接箭头连接符 80">
            <a:extLst>
              <a:ext uri="{FF2B5EF4-FFF2-40B4-BE49-F238E27FC236}">
                <a16:creationId xmlns:a16="http://schemas.microsoft.com/office/drawing/2014/main" id="{61D97875-BC72-6D7A-91FE-4352EE857237}"/>
              </a:ext>
            </a:extLst>
          </p:cNvPr>
          <p:cNvCxnSpPr>
            <a:stCxn id="80" idx="3"/>
            <a:endCxn id="66" idx="1"/>
          </p:cNvCxnSpPr>
          <p:nvPr/>
        </p:nvCxnSpPr>
        <p:spPr>
          <a:xfrm flipV="1">
            <a:off x="3206222" y="4296232"/>
            <a:ext cx="2731556" cy="95091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6D0C410-11C1-7E8E-4ABB-7D53A0911EB0}"/>
              </a:ext>
            </a:extLst>
          </p:cNvPr>
          <p:cNvCxnSpPr>
            <a:stCxn id="80" idx="3"/>
          </p:cNvCxnSpPr>
          <p:nvPr/>
        </p:nvCxnSpPr>
        <p:spPr>
          <a:xfrm>
            <a:off x="3206222" y="5247148"/>
            <a:ext cx="2731556" cy="42205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22">
            <a:extLst>
              <a:ext uri="{FF2B5EF4-FFF2-40B4-BE49-F238E27FC236}">
                <a16:creationId xmlns:a16="http://schemas.microsoft.com/office/drawing/2014/main" id="{54DC855A-465B-185F-3A06-43107732D10C}"/>
              </a:ext>
            </a:extLst>
          </p:cNvPr>
          <p:cNvSpPr txBox="1"/>
          <p:nvPr/>
        </p:nvSpPr>
        <p:spPr>
          <a:xfrm>
            <a:off x="1604842" y="4004159"/>
            <a:ext cx="1013675"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智能体</a:t>
            </a:r>
            <a:r>
              <a:rPr lang="en-US" altLang="zh-CN" sz="1600" dirty="0">
                <a:latin typeface="Calibri" panose="020F0502020204030204" pitchFamily="34" charset="0"/>
                <a:cs typeface="Calibri" panose="020F0502020204030204" pitchFamily="34" charset="0"/>
              </a:rPr>
              <a:t>2</a:t>
            </a:r>
            <a:endParaRPr lang="en-GB" sz="1600" dirty="0">
              <a:latin typeface="Calibri" panose="020F0502020204030204" pitchFamily="34" charset="0"/>
              <a:cs typeface="Calibri" panose="020F0502020204030204" pitchFamily="34" charset="0"/>
            </a:endParaRPr>
          </a:p>
        </p:txBody>
      </p:sp>
      <p:sp>
        <p:nvSpPr>
          <p:cNvPr id="84" name="文本框 83">
            <a:extLst>
              <a:ext uri="{FF2B5EF4-FFF2-40B4-BE49-F238E27FC236}">
                <a16:creationId xmlns:a16="http://schemas.microsoft.com/office/drawing/2014/main" id="{428092C5-D4C8-5B24-45E4-39891FA8B13C}"/>
              </a:ext>
            </a:extLst>
          </p:cNvPr>
          <p:cNvSpPr txBox="1"/>
          <p:nvPr/>
        </p:nvSpPr>
        <p:spPr>
          <a:xfrm>
            <a:off x="2046071" y="4244300"/>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a1</a:t>
            </a:r>
            <a:endParaRPr lang="zh-CN" altLang="en-US" dirty="0">
              <a:latin typeface="Calibri" panose="020F0502020204030204" pitchFamily="34" charset="0"/>
              <a:cs typeface="Calibri" panose="020F0502020204030204" pitchFamily="34" charset="0"/>
            </a:endParaRPr>
          </a:p>
        </p:txBody>
      </p:sp>
      <p:sp>
        <p:nvSpPr>
          <p:cNvPr id="85" name="文本框 84">
            <a:extLst>
              <a:ext uri="{FF2B5EF4-FFF2-40B4-BE49-F238E27FC236}">
                <a16:creationId xmlns:a16="http://schemas.microsoft.com/office/drawing/2014/main" id="{AA881ADD-0BF7-E001-F635-679C17680732}"/>
              </a:ext>
            </a:extLst>
          </p:cNvPr>
          <p:cNvSpPr txBox="1"/>
          <p:nvPr/>
        </p:nvSpPr>
        <p:spPr>
          <a:xfrm>
            <a:off x="2699915" y="4249218"/>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a2</a:t>
            </a:r>
            <a:endParaRPr lang="zh-CN" altLang="en-US" dirty="0">
              <a:latin typeface="Calibri" panose="020F0502020204030204" pitchFamily="34" charset="0"/>
              <a:cs typeface="Calibri" panose="020F0502020204030204" pitchFamily="34" charset="0"/>
            </a:endParaRPr>
          </a:p>
        </p:txBody>
      </p:sp>
      <p:sp>
        <p:nvSpPr>
          <p:cNvPr id="86" name="文本框 85">
            <a:extLst>
              <a:ext uri="{FF2B5EF4-FFF2-40B4-BE49-F238E27FC236}">
                <a16:creationId xmlns:a16="http://schemas.microsoft.com/office/drawing/2014/main" id="{2FA3139C-BAE8-C421-04D4-85FFFD413FC2}"/>
              </a:ext>
            </a:extLst>
          </p:cNvPr>
          <p:cNvSpPr txBox="1"/>
          <p:nvPr/>
        </p:nvSpPr>
        <p:spPr>
          <a:xfrm>
            <a:off x="1545011" y="4611162"/>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a1</a:t>
            </a:r>
            <a:endParaRPr lang="zh-CN" altLang="en-US" dirty="0">
              <a:latin typeface="Calibri" panose="020F0502020204030204" pitchFamily="34" charset="0"/>
              <a:cs typeface="Calibri" panose="020F0502020204030204" pitchFamily="34" charset="0"/>
            </a:endParaRPr>
          </a:p>
        </p:txBody>
      </p:sp>
      <p:sp>
        <p:nvSpPr>
          <p:cNvPr id="87" name="文本框 86">
            <a:extLst>
              <a:ext uri="{FF2B5EF4-FFF2-40B4-BE49-F238E27FC236}">
                <a16:creationId xmlns:a16="http://schemas.microsoft.com/office/drawing/2014/main" id="{50F00452-CEBC-5777-5E43-D9283D6C73A7}"/>
              </a:ext>
            </a:extLst>
          </p:cNvPr>
          <p:cNvSpPr txBox="1"/>
          <p:nvPr/>
        </p:nvSpPr>
        <p:spPr>
          <a:xfrm>
            <a:off x="1545011" y="5062703"/>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a2</a:t>
            </a:r>
            <a:endParaRPr lang="zh-CN" altLang="en-US" dirty="0">
              <a:latin typeface="Calibri" panose="020F0502020204030204" pitchFamily="34" charset="0"/>
              <a:cs typeface="Calibri" panose="020F0502020204030204" pitchFamily="34" charset="0"/>
            </a:endParaRPr>
          </a:p>
        </p:txBody>
      </p:sp>
      <p:sp>
        <p:nvSpPr>
          <p:cNvPr id="88" name="TextBox 1">
            <a:extLst>
              <a:ext uri="{FF2B5EF4-FFF2-40B4-BE49-F238E27FC236}">
                <a16:creationId xmlns:a16="http://schemas.microsoft.com/office/drawing/2014/main" id="{E80E53D9-F5BB-4BC6-7767-090E46BE40E9}"/>
              </a:ext>
            </a:extLst>
          </p:cNvPr>
          <p:cNvSpPr txBox="1"/>
          <p:nvPr/>
        </p:nvSpPr>
        <p:spPr>
          <a:xfrm>
            <a:off x="7293027" y="4119848"/>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2</a:t>
            </a:r>
            <a:endParaRPr lang="en-GB" sz="1600" dirty="0">
              <a:latin typeface="Calibri" panose="020F0502020204030204" pitchFamily="34" charset="0"/>
              <a:cs typeface="Calibri" panose="020F0502020204030204" pitchFamily="34" charset="0"/>
            </a:endParaRPr>
          </a:p>
        </p:txBody>
      </p:sp>
      <p:sp>
        <p:nvSpPr>
          <p:cNvPr id="89" name="TextBox 1">
            <a:extLst>
              <a:ext uri="{FF2B5EF4-FFF2-40B4-BE49-F238E27FC236}">
                <a16:creationId xmlns:a16="http://schemas.microsoft.com/office/drawing/2014/main" id="{77978EBB-8107-B697-6841-3377800B8002}"/>
              </a:ext>
            </a:extLst>
          </p:cNvPr>
          <p:cNvSpPr txBox="1"/>
          <p:nvPr/>
        </p:nvSpPr>
        <p:spPr>
          <a:xfrm>
            <a:off x="7293027" y="5496346"/>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3</a:t>
            </a:r>
            <a:endParaRPr lang="en-GB" sz="16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65503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随机博弈问题定义</a:t>
            </a:r>
            <a:endParaRPr lang="en-US"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2" y="1323482"/>
                <a:ext cx="8137922" cy="4617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对于一个随机博弈中的每一个智能体</a:t>
                </a:r>
                <a14:m>
                  <m:oMath xmlns:m="http://schemas.openxmlformats.org/officeDocument/2006/math">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oMath>
                </a14:m>
                <a:r>
                  <a:rPr lang="zh-CN" altLang="en-US" dirty="0">
                    <a:latin typeface="Cambria Math" panose="02040503050406030204" pitchFamily="18" charset="0"/>
                    <a:ea typeface="阿里巴巴普惠体 R" panose="00020600040101010101" pitchFamily="18" charset="-122"/>
                    <a:cs typeface="阿里巴巴普惠体 R" panose="00020600040101010101" pitchFamily="18" charset="-122"/>
                  </a:rPr>
                  <a:t>，其策略表示为</a:t>
                </a:r>
                <a:endPar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4" name="内容占位符 2">
                <a:extLst>
                  <a:ext uri="{FF2B5EF4-FFF2-40B4-BE49-F238E27FC236}">
                    <a16:creationId xmlns:a16="http://schemas.microsoft.com/office/drawing/2014/main" id="{119CDEC2-EBA6-4146-9447-81CD910F610E}"/>
                  </a:ext>
                </a:extLst>
              </p:cNvPr>
              <p:cNvSpPr txBox="1">
                <a:spLocks noRot="1" noChangeAspect="1" noMove="1" noResize="1" noEditPoints="1" noAdjustHandles="1" noChangeArrowheads="1" noChangeShapeType="1" noTextEdit="1"/>
              </p:cNvSpPr>
              <p:nvPr/>
            </p:nvSpPr>
            <p:spPr>
              <a:xfrm>
                <a:off x="502442" y="1323482"/>
                <a:ext cx="8137922" cy="461776"/>
              </a:xfrm>
              <a:prstGeom prst="rect">
                <a:avLst/>
              </a:prstGeom>
              <a:blipFill>
                <a:blip r:embed="rId5"/>
                <a:stretch>
                  <a:fillRect l="-449" t="-6579"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内容占位符 2">
                <a:extLst>
                  <a:ext uri="{FF2B5EF4-FFF2-40B4-BE49-F238E27FC236}">
                    <a16:creationId xmlns:a16="http://schemas.microsoft.com/office/drawing/2014/main" id="{09ABDE1F-403E-2C67-2FDA-D30D756F9078}"/>
                  </a:ext>
                </a:extLst>
              </p:cNvPr>
              <p:cNvSpPr txBox="1">
                <a:spLocks/>
              </p:cNvSpPr>
              <p:nvPr/>
            </p:nvSpPr>
            <p:spPr>
              <a:xfrm>
                <a:off x="502442" y="3525824"/>
                <a:ext cx="8137922" cy="4617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基于</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联合策略</a:t>
                </a:r>
                <a14:m>
                  <m:oMath xmlns:m="http://schemas.openxmlformats.org/officeDocument/2006/math">
                    <m:r>
                      <a:rPr lang="en-US" altLang="zh-CN" b="1" i="1" dirty="0">
                        <a:latin typeface="Cambria Math" panose="02040503050406030204" pitchFamily="18" charset="0"/>
                      </a:rPr>
                      <m:t>𝝅</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 </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在状态</a:t>
                </a:r>
                <a14:m>
                  <m:oMath xmlns:m="http://schemas.openxmlformats.org/officeDocument/2006/math">
                    <m:r>
                      <a:rPr lang="en-US" altLang="zh-CN"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下的价值为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0" name="内容占位符 2">
                <a:extLst>
                  <a:ext uri="{FF2B5EF4-FFF2-40B4-BE49-F238E27FC236}">
                    <a16:creationId xmlns:a16="http://schemas.microsoft.com/office/drawing/2014/main" id="{09ABDE1F-403E-2C67-2FDA-D30D756F9078}"/>
                  </a:ext>
                </a:extLst>
              </p:cNvPr>
              <p:cNvSpPr txBox="1">
                <a:spLocks noRot="1" noChangeAspect="1" noMove="1" noResize="1" noEditPoints="1" noAdjustHandles="1" noChangeArrowheads="1" noChangeShapeType="1" noTextEdit="1"/>
              </p:cNvSpPr>
              <p:nvPr/>
            </p:nvSpPr>
            <p:spPr>
              <a:xfrm>
                <a:off x="502442" y="3525824"/>
                <a:ext cx="8137922" cy="461776"/>
              </a:xfrm>
              <a:prstGeom prst="rect">
                <a:avLst/>
              </a:prstGeom>
              <a:blipFill>
                <a:blip r:embed="rId6"/>
                <a:stretch>
                  <a:fillRect l="-449" t="-6579"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63FF87B-6347-0B25-BE54-3A80EA769348}"/>
                  </a:ext>
                </a:extLst>
              </p:cNvPr>
              <p:cNvSpPr txBox="1"/>
              <p:nvPr/>
            </p:nvSpPr>
            <p:spPr>
              <a:xfrm>
                <a:off x="3359021" y="1898862"/>
                <a:ext cx="162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Ω</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m:oMathPara>
                </a14:m>
                <a:endParaRPr lang="zh-CN" altLang="en-US" dirty="0"/>
              </a:p>
            </p:txBody>
          </p:sp>
        </mc:Choice>
        <mc:Fallback xmlns="">
          <p:sp>
            <p:nvSpPr>
              <p:cNvPr id="2" name="文本框 1">
                <a:extLst>
                  <a:ext uri="{FF2B5EF4-FFF2-40B4-BE49-F238E27FC236}">
                    <a16:creationId xmlns:a16="http://schemas.microsoft.com/office/drawing/2014/main" id="{F63FF87B-6347-0B25-BE54-3A80EA769348}"/>
                  </a:ext>
                </a:extLst>
              </p:cNvPr>
              <p:cNvSpPr txBox="1">
                <a:spLocks noRot="1" noChangeAspect="1" noMove="1" noResize="1" noEditPoints="1" noAdjustHandles="1" noChangeArrowheads="1" noChangeShapeType="1" noTextEdit="1"/>
              </p:cNvSpPr>
              <p:nvPr/>
            </p:nvSpPr>
            <p:spPr>
              <a:xfrm>
                <a:off x="3359021" y="1898862"/>
                <a:ext cx="1620700" cy="369332"/>
              </a:xfrm>
              <a:prstGeom prst="rect">
                <a:avLst/>
              </a:prstGeom>
              <a:blipFill>
                <a:blip r:embed="rId7"/>
                <a:stretch>
                  <a:fillRect b="-14754"/>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6DF5538D-26F0-16F6-084E-AA9AAE87B2BC}"/>
              </a:ext>
            </a:extLst>
          </p:cNvPr>
          <p:cNvCxnSpPr/>
          <p:nvPr/>
        </p:nvCxnSpPr>
        <p:spPr>
          <a:xfrm flipH="1">
            <a:off x="4945225" y="2108409"/>
            <a:ext cx="3421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01FD2B8-21C4-2503-EA66-514F751DE2A6}"/>
                  </a:ext>
                </a:extLst>
              </p:cNvPr>
              <p:cNvSpPr txBox="1"/>
              <p:nvPr/>
            </p:nvSpPr>
            <p:spPr>
              <a:xfrm>
                <a:off x="5274906" y="1946679"/>
                <a:ext cx="1793183" cy="307777"/>
              </a:xfrm>
              <a:prstGeom prst="rect">
                <a:avLst/>
              </a:prstGeom>
              <a:noFill/>
            </p:spPr>
            <p:txBody>
              <a:bodyPr wrap="none" rtlCol="0">
                <a:spAutoFit/>
              </a:bodyPr>
              <a:lstStyle/>
              <a:p>
                <a14:m>
                  <m:oMath xmlns:m="http://schemas.openxmlformats.org/officeDocument/2006/math">
                    <m:sSub>
                      <m:sSubPr>
                        <m:ctrlPr>
                          <a:rPr lang="en-US" altLang="zh-CN" sz="1400" i="1" smtClean="0">
                            <a:solidFill>
                              <a:srgbClr val="00B0F0"/>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1400" i="1">
                            <a:solidFill>
                              <a:srgbClr val="00B0F0"/>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lang="en-US" altLang="zh-CN" sz="1400" i="1">
                            <a:solidFill>
                              <a:srgbClr val="00B0F0"/>
                            </a:solidFill>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sz="1400" dirty="0">
                    <a:solidFill>
                      <a:srgbClr val="00B0F0"/>
                    </a:solidFill>
                  </a:rPr>
                  <a:t>上的概率分布集合</a:t>
                </a:r>
              </a:p>
            </p:txBody>
          </p:sp>
        </mc:Choice>
        <mc:Fallback xmlns="">
          <p:sp>
            <p:nvSpPr>
              <p:cNvPr id="7" name="文本框 6">
                <a:extLst>
                  <a:ext uri="{FF2B5EF4-FFF2-40B4-BE49-F238E27FC236}">
                    <a16:creationId xmlns:a16="http://schemas.microsoft.com/office/drawing/2014/main" id="{B01FD2B8-21C4-2503-EA66-514F751DE2A6}"/>
                  </a:ext>
                </a:extLst>
              </p:cNvPr>
              <p:cNvSpPr txBox="1">
                <a:spLocks noRot="1" noChangeAspect="1" noMove="1" noResize="1" noEditPoints="1" noAdjustHandles="1" noChangeArrowheads="1" noChangeShapeType="1" noTextEdit="1"/>
              </p:cNvSpPr>
              <p:nvPr/>
            </p:nvSpPr>
            <p:spPr>
              <a:xfrm>
                <a:off x="5274906" y="1946679"/>
                <a:ext cx="1793183" cy="307777"/>
              </a:xfrm>
              <a:prstGeom prst="rect">
                <a:avLst/>
              </a:prstGeom>
              <a:blipFill>
                <a:blip r:embed="rId8"/>
                <a:stretch>
                  <a:fillRect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内容占位符 2">
                <a:extLst>
                  <a:ext uri="{FF2B5EF4-FFF2-40B4-BE49-F238E27FC236}">
                    <a16:creationId xmlns:a16="http://schemas.microsoft.com/office/drawing/2014/main" id="{863D588B-645C-1FDD-277F-689B19A7C8B8}"/>
                  </a:ext>
                </a:extLst>
              </p:cNvPr>
              <p:cNvSpPr txBox="1">
                <a:spLocks/>
              </p:cNvSpPr>
              <p:nvPr/>
            </p:nvSpPr>
            <p:spPr>
              <a:xfrm>
                <a:off x="502441" y="2464002"/>
                <a:ext cx="7074015" cy="8681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所有智能体的</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联合策略</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可表示为 </a:t>
                </a:r>
                <a14:m>
                  <m:oMath xmlns:m="http://schemas.openxmlformats.org/officeDocument/2006/math">
                    <m:r>
                      <a:rPr lang="en-US" altLang="zh-CN" b="1" i="1" dirty="0" smtClean="0">
                        <a:latin typeface="Cambria Math" panose="02040503050406030204" pitchFamily="18" charset="0"/>
                      </a:rPr>
                      <m:t>𝝅</m:t>
                    </m:r>
                    <m:r>
                      <a:rPr lang="en-US" altLang="zh-CN" b="1" i="1" dirty="0" smtClean="0">
                        <a:latin typeface="Cambria Math" panose="02040503050406030204" pitchFamily="18" charset="0"/>
                      </a:rPr>
                      <m:t>=</m:t>
                    </m:r>
                    <m:d>
                      <m:dPr>
                        <m:begChr m:val="["/>
                        <m:endChr m:val="]"/>
                        <m:ctrlPr>
                          <a:rPr lang="en-US" altLang="zh-CN" b="1"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𝜋</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𝜋</m:t>
                            </m:r>
                          </m:e>
                          <m:sub>
                            <m:r>
                              <a:rPr lang="en-US" altLang="zh-CN" b="0" i="1" dirty="0" smtClean="0">
                                <a:latin typeface="Cambria Math" panose="02040503050406030204" pitchFamily="18" charset="0"/>
                              </a:rPr>
                              <m:t>2</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𝜋</m:t>
                            </m:r>
                          </m:e>
                          <m:sub>
                            <m:r>
                              <a:rPr lang="en-US" altLang="zh-CN" b="0" i="1" dirty="0" smtClean="0">
                                <a:latin typeface="Cambria Math" panose="02040503050406030204" pitchFamily="18" charset="0"/>
                              </a:rPr>
                              <m:t>𝑁</m:t>
                            </m:r>
                          </m:sub>
                        </m:sSub>
                      </m:e>
                    </m:d>
                  </m:oMath>
                </a14:m>
                <a:endParaRPr lang="en-US" altLang="zh-CN" b="1" dirty="0">
                  <a:latin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所有智能体的</a:t>
                </a:r>
                <a:r>
                  <a:rPr lang="zh-CN" altLang="en-US" dirty="0">
                    <a:solidFill>
                      <a:srgbClr val="00B0F0"/>
                    </a:solidFill>
                    <a:ea typeface="阿里巴巴普惠体 R" panose="00020600040101010101" pitchFamily="18" charset="-122"/>
                  </a:rPr>
                  <a:t>联合动作</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可表示为 </a:t>
                </a:r>
                <a14:m>
                  <m:oMath xmlns:m="http://schemas.openxmlformats.org/officeDocument/2006/math">
                    <m:r>
                      <a:rPr lang="en-US" altLang="zh-CN" b="1" i="1" dirty="0" smtClean="0">
                        <a:latin typeface="Cambria Math" panose="02040503050406030204" pitchFamily="18" charset="0"/>
                      </a:rPr>
                      <m:t>𝒂</m:t>
                    </m:r>
                    <m:r>
                      <a:rPr lang="en-US" altLang="zh-CN" b="1" i="1" dirty="0" smtClean="0">
                        <a:latin typeface="Cambria Math" panose="02040503050406030204" pitchFamily="18" charset="0"/>
                      </a:rPr>
                      <m:t>=</m:t>
                    </m:r>
                    <m:d>
                      <m:dPr>
                        <m:begChr m:val="["/>
                        <m:endChr m:val="]"/>
                        <m:ctrlPr>
                          <a:rPr lang="en-US" altLang="zh-CN" b="1"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𝑁</m:t>
                            </m:r>
                          </m:sub>
                        </m:sSub>
                      </m:e>
                    </m:d>
                  </m:oMath>
                </a14:m>
                <a:endParaRPr lang="zh-CN" altLang="en-US" dirty="0"/>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6" name="内容占位符 2">
                <a:extLst>
                  <a:ext uri="{FF2B5EF4-FFF2-40B4-BE49-F238E27FC236}">
                    <a16:creationId xmlns:a16="http://schemas.microsoft.com/office/drawing/2014/main" id="{863D588B-645C-1FDD-277F-689B19A7C8B8}"/>
                  </a:ext>
                </a:extLst>
              </p:cNvPr>
              <p:cNvSpPr txBox="1">
                <a:spLocks noRot="1" noChangeAspect="1" noMove="1" noResize="1" noEditPoints="1" noAdjustHandles="1" noChangeArrowheads="1" noChangeShapeType="1" noTextEdit="1"/>
              </p:cNvSpPr>
              <p:nvPr/>
            </p:nvSpPr>
            <p:spPr>
              <a:xfrm>
                <a:off x="502441" y="2464002"/>
                <a:ext cx="7074015" cy="868175"/>
              </a:xfrm>
              <a:prstGeom prst="rect">
                <a:avLst/>
              </a:prstGeom>
              <a:blipFill>
                <a:blip r:embed="rId9"/>
                <a:stretch>
                  <a:fillRect l="-517" t="-3497"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0369356-52F6-FECF-3309-361FCD8E8515}"/>
                  </a:ext>
                </a:extLst>
              </p:cNvPr>
              <p:cNvSpPr txBox="1"/>
              <p:nvPr/>
            </p:nvSpPr>
            <p:spPr>
              <a:xfrm>
                <a:off x="2950703" y="4008760"/>
                <a:ext cx="3481531" cy="635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dirty="0" smtClean="0">
                              <a:latin typeface="Cambria Math" panose="02040503050406030204" pitchFamily="18" charset="0"/>
                            </a:rPr>
                          </m:ctrlPr>
                        </m:sSubSupPr>
                        <m:e>
                          <m:r>
                            <a:rPr lang="en-US" altLang="zh-CN" b="0" i="1" dirty="0">
                              <a:latin typeface="Cambria Math" panose="02040503050406030204" pitchFamily="18" charset="0"/>
                            </a:rPr>
                            <m:t>𝑉</m:t>
                          </m:r>
                        </m:e>
                        <m:sub>
                          <m:r>
                            <a:rPr lang="en-US" altLang="zh-CN" b="0" i="1" dirty="0" smtClean="0">
                              <a:latin typeface="Cambria Math" panose="02040503050406030204" pitchFamily="18" charset="0"/>
                            </a:rPr>
                            <m:t>𝑖</m:t>
                          </m:r>
                        </m:sub>
                        <m:sup>
                          <m:r>
                            <a:rPr lang="en-US" altLang="zh-CN" b="1" i="1" dirty="0">
                              <a:latin typeface="Cambria Math" panose="02040503050406030204" pitchFamily="18" charset="0"/>
                            </a:rPr>
                            <m:t>𝝅</m:t>
                          </m:r>
                        </m:sup>
                      </m:sSubSup>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𝑠</m:t>
                          </m:r>
                        </m:e>
                      </m:d>
                      <m:r>
                        <a:rPr lang="en-US" altLang="zh-CN" b="0" i="1" dirty="0" smtClean="0">
                          <a:latin typeface="Cambria Math" panose="02040503050406030204" pitchFamily="18" charset="0"/>
                        </a:rPr>
                        <m:t>=</m:t>
                      </m:r>
                      <m:nary>
                        <m:naryPr>
                          <m:chr m:val="∑"/>
                          <m:limLoc m:val="subSup"/>
                          <m:ctrlPr>
                            <a:rPr lang="en-US" altLang="zh-CN" i="1" dirty="0" smtClean="0">
                              <a:latin typeface="Cambria Math" panose="02040503050406030204" pitchFamily="18" charset="0"/>
                            </a:rPr>
                          </m:ctrlPr>
                        </m:naryPr>
                        <m:sub>
                          <m:r>
                            <m:rPr>
                              <m:brk m:alnAt="25"/>
                            </m:rP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𝛾</m:t>
                              </m:r>
                            </m:e>
                            <m:sup>
                              <m:r>
                                <a:rPr lang="en-US" altLang="zh-CN" b="0" i="1" dirty="0" smtClean="0">
                                  <a:latin typeface="Cambria Math" panose="02040503050406030204" pitchFamily="18" charset="0"/>
                                </a:rPr>
                                <m:t>𝑡</m:t>
                              </m:r>
                            </m:sup>
                          </m:sSup>
                        </m:e>
                      </m:nary>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𝔼</m:t>
                          </m:r>
                        </m:e>
                        <m:sub>
                          <m:r>
                            <a:rPr lang="en-US" altLang="zh-CN" b="1" i="1" dirty="0" smtClean="0">
                              <a:latin typeface="Cambria Math" panose="02040503050406030204" pitchFamily="18" charset="0"/>
                            </a:rPr>
                            <m:t>𝝅</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sub>
                      </m:sSub>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𝑖</m:t>
                          </m:r>
                        </m:sub>
                        <m:sup>
                          <m:r>
                            <a:rPr lang="en-US" altLang="zh-CN" b="0" i="1" dirty="0" smtClean="0">
                              <a:latin typeface="Cambria Math" panose="02040503050406030204" pitchFamily="18" charset="0"/>
                            </a:rPr>
                            <m:t>𝑡</m:t>
                          </m:r>
                        </m:sup>
                      </m:sSubSup>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oMath>
                  </m:oMathPara>
                </a14:m>
                <a:endParaRPr lang="zh-CN" altLang="en-US" dirty="0"/>
              </a:p>
            </p:txBody>
          </p:sp>
        </mc:Choice>
        <mc:Fallback xmlns="">
          <p:sp>
            <p:nvSpPr>
              <p:cNvPr id="39" name="文本框 38">
                <a:extLst>
                  <a:ext uri="{FF2B5EF4-FFF2-40B4-BE49-F238E27FC236}">
                    <a16:creationId xmlns:a16="http://schemas.microsoft.com/office/drawing/2014/main" id="{F0369356-52F6-FECF-3309-361FCD8E8515}"/>
                  </a:ext>
                </a:extLst>
              </p:cNvPr>
              <p:cNvSpPr txBox="1">
                <a:spLocks noRot="1" noChangeAspect="1" noMove="1" noResize="1" noEditPoints="1" noAdjustHandles="1" noChangeArrowheads="1" noChangeShapeType="1" noTextEdit="1"/>
              </p:cNvSpPr>
              <p:nvPr/>
            </p:nvSpPr>
            <p:spPr>
              <a:xfrm>
                <a:off x="2950703" y="4008760"/>
                <a:ext cx="3481531" cy="63588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内容占位符 2">
                <a:extLst>
                  <a:ext uri="{FF2B5EF4-FFF2-40B4-BE49-F238E27FC236}">
                    <a16:creationId xmlns:a16="http://schemas.microsoft.com/office/drawing/2014/main" id="{AC6B6176-D5BC-9B52-032E-D7693DE44484}"/>
                  </a:ext>
                </a:extLst>
              </p:cNvPr>
              <p:cNvSpPr txBox="1">
                <a:spLocks/>
              </p:cNvSpPr>
              <p:nvPr/>
            </p:nvSpPr>
            <p:spPr>
              <a:xfrm>
                <a:off x="502442" y="4841855"/>
                <a:ext cx="8137922" cy="4617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基于</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联合策略</a:t>
                </a:r>
                <a14:m>
                  <m:oMath xmlns:m="http://schemas.openxmlformats.org/officeDocument/2006/math">
                    <m:r>
                      <a:rPr lang="en-US" altLang="zh-CN" b="1" i="1" dirty="0">
                        <a:latin typeface="Cambria Math" panose="02040503050406030204" pitchFamily="18" charset="0"/>
                      </a:rPr>
                      <m:t>𝝅</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 </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在状态行动</a:t>
                </a:r>
                <a14:m>
                  <m:oMath xmlns:m="http://schemas.openxmlformats.org/officeDocument/2006/math">
                    <m:r>
                      <a:rPr lang="zh-CN" altLang="en-US" b="0" i="1" dirty="0">
                        <a:latin typeface="Cambria Math" panose="02040503050406030204" pitchFamily="18" charset="0"/>
                        <a:ea typeface="阿里巴巴普惠体 R" panose="00020600040101010101" pitchFamily="18" charset="-122"/>
                        <a:cs typeface="阿里巴巴普惠体 R" panose="00020600040101010101" pitchFamily="18" charset="-122"/>
                      </a:rPr>
                      <m:t>对</m:t>
                    </m:r>
                    <m:r>
                      <a:rPr lang="en-US" altLang="zh-CN"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𝒂</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下的价值为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40" name="内容占位符 2">
                <a:extLst>
                  <a:ext uri="{FF2B5EF4-FFF2-40B4-BE49-F238E27FC236}">
                    <a16:creationId xmlns:a16="http://schemas.microsoft.com/office/drawing/2014/main" id="{AC6B6176-D5BC-9B52-032E-D7693DE44484}"/>
                  </a:ext>
                </a:extLst>
              </p:cNvPr>
              <p:cNvSpPr txBox="1">
                <a:spLocks noRot="1" noChangeAspect="1" noMove="1" noResize="1" noEditPoints="1" noAdjustHandles="1" noChangeArrowheads="1" noChangeShapeType="1" noTextEdit="1"/>
              </p:cNvSpPr>
              <p:nvPr/>
            </p:nvSpPr>
            <p:spPr>
              <a:xfrm>
                <a:off x="502442" y="4841855"/>
                <a:ext cx="8137922" cy="461776"/>
              </a:xfrm>
              <a:prstGeom prst="rect">
                <a:avLst/>
              </a:prstGeom>
              <a:blipFill>
                <a:blip r:embed="rId11"/>
                <a:stretch>
                  <a:fillRect l="-449" t="-6579"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6B17FB47-3574-9429-6F89-FFB7979CD222}"/>
                  </a:ext>
                </a:extLst>
              </p:cNvPr>
              <p:cNvSpPr txBox="1"/>
              <p:nvPr/>
            </p:nvSpPr>
            <p:spPr>
              <a:xfrm>
                <a:off x="2713394" y="5410226"/>
                <a:ext cx="3805657" cy="402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𝑄</m:t>
                          </m:r>
                        </m:e>
                        <m:sub>
                          <m:r>
                            <a:rPr lang="en-US" altLang="zh-CN" b="0" i="1" dirty="0" smtClean="0">
                              <a:latin typeface="Cambria Math" panose="02040503050406030204" pitchFamily="18" charset="0"/>
                            </a:rPr>
                            <m:t>𝑖</m:t>
                          </m:r>
                        </m:sub>
                        <m:sup>
                          <m:r>
                            <a:rPr lang="en-US" altLang="zh-CN" b="1" i="1" dirty="0">
                              <a:latin typeface="Cambria Math" panose="02040503050406030204" pitchFamily="18" charset="0"/>
                            </a:rPr>
                            <m:t>𝝅</m:t>
                          </m:r>
                        </m:sup>
                      </m:sSubSup>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𝑠</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dirty="0">
                              <a:latin typeface="Cambria Math" panose="02040503050406030204" pitchFamily="18" charset="0"/>
                              <a:ea typeface="阿里巴巴普惠体 R" panose="00020600040101010101" pitchFamily="18" charset="-122"/>
                              <a:cs typeface="阿里巴巴普惠体 R" panose="00020600040101010101" pitchFamily="18" charset="-122"/>
                            </a:rPr>
                            <m:t>𝒂</m:t>
                          </m:r>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b="1" i="1" dirty="0">
                          <a:latin typeface="Cambria Math" panose="02040503050406030204" pitchFamily="18" charset="0"/>
                          <a:ea typeface="阿里巴巴普惠体 R" panose="00020600040101010101" pitchFamily="18" charset="-122"/>
                          <a:cs typeface="阿里巴巴普惠体 R" panose="00020600040101010101" pitchFamily="18" charset="-122"/>
                        </a:rPr>
                        <m:t>𝒂</m:t>
                      </m:r>
                      <m:r>
                        <a:rPr lang="en-US" altLang="zh-CN" b="0" i="1" dirty="0" smtClean="0">
                          <a:latin typeface="Cambria Math" panose="02040503050406030204" pitchFamily="18" charset="0"/>
                        </a:rPr>
                        <m:t>)</m:t>
                      </m:r>
                      <m:r>
                        <a:rPr lang="en-US" altLang="zh-CN" i="1" dirty="0">
                          <a:latin typeface="Cambria Math" panose="02040503050406030204" pitchFamily="18" charset="0"/>
                        </a:rPr>
                        <m:t>+</m:t>
                      </m:r>
                      <m:r>
                        <a:rPr lang="en-US" altLang="zh-CN" b="0" i="1" dirty="0" smtClean="0">
                          <a:latin typeface="Cambria Math" panose="02040503050406030204" pitchFamily="18" charset="0"/>
                        </a:rPr>
                        <m:t>𝛾</m:t>
                      </m:r>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𝔼</m:t>
                          </m:r>
                        </m:e>
                        <m:sub>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𝑠</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sub>
                      </m:sSub>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𝑉</m:t>
                          </m:r>
                        </m:e>
                        <m:sub>
                          <m:r>
                            <a:rPr lang="en-US" altLang="zh-CN" i="1" dirty="0">
                              <a:latin typeface="Cambria Math" panose="02040503050406030204" pitchFamily="18" charset="0"/>
                            </a:rPr>
                            <m:t>𝑖</m:t>
                          </m:r>
                        </m:sub>
                        <m:sup>
                          <m:r>
                            <a:rPr lang="en-US" altLang="zh-CN" b="1" i="1" dirty="0">
                              <a:latin typeface="Cambria Math" panose="02040503050406030204" pitchFamily="18" charset="0"/>
                            </a:rPr>
                            <m:t>𝝅</m:t>
                          </m:r>
                        </m:sup>
                      </m:sSub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𝑠</m:t>
                          </m:r>
                          <m:r>
                            <a:rPr lang="en-US" altLang="zh-CN" b="0" i="1" dirty="0" smtClean="0">
                              <a:latin typeface="Cambria Math" panose="02040503050406030204" pitchFamily="18" charset="0"/>
                            </a:rPr>
                            <m:t>′</m:t>
                          </m:r>
                        </m:e>
                      </m:d>
                      <m:r>
                        <a:rPr lang="en-US" altLang="zh-CN" b="0" i="1" dirty="0" smtClean="0">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6B17FB47-3574-9429-6F89-FFB7979CD222}"/>
                  </a:ext>
                </a:extLst>
              </p:cNvPr>
              <p:cNvSpPr txBox="1">
                <a:spLocks noRot="1" noChangeAspect="1" noMove="1" noResize="1" noEditPoints="1" noAdjustHandles="1" noChangeArrowheads="1" noChangeShapeType="1" noTextEdit="1"/>
              </p:cNvSpPr>
              <p:nvPr/>
            </p:nvSpPr>
            <p:spPr>
              <a:xfrm>
                <a:off x="2713394" y="5410226"/>
                <a:ext cx="3805657" cy="402995"/>
              </a:xfrm>
              <a:prstGeom prst="rect">
                <a:avLst/>
              </a:prstGeom>
              <a:blipFill>
                <a:blip r:embed="rId12"/>
                <a:stretch>
                  <a:fillRect b="-7576"/>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640205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475200"/>
            <a:ext cx="8137922" cy="553500"/>
          </a:xfrm>
        </p:spPr>
        <p:txBody>
          <a:bodyPr/>
          <a:lstStyle/>
          <a:p>
            <a:r>
              <a:rPr lang="zh-CN" altLang="en-US" dirty="0"/>
              <a:t>课程大纲</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1" name="矩形 10">
            <a:extLst>
              <a:ext uri="{FF2B5EF4-FFF2-40B4-BE49-F238E27FC236}">
                <a16:creationId xmlns:a16="http://schemas.microsoft.com/office/drawing/2014/main" id="{C4296DFD-E508-42FA-958A-3E7E11E25FD0}"/>
              </a:ext>
            </a:extLst>
          </p:cNvPr>
          <p:cNvSpPr/>
          <p:nvPr/>
        </p:nvSpPr>
        <p:spPr>
          <a:xfrm>
            <a:off x="4574342" y="1375401"/>
            <a:ext cx="4107305" cy="44716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cs typeface="+mn-cs"/>
            </a:endParaRPr>
          </a:p>
        </p:txBody>
      </p:sp>
      <p:sp>
        <p:nvSpPr>
          <p:cNvPr id="12" name="矩形 11">
            <a:extLst>
              <a:ext uri="{FF2B5EF4-FFF2-40B4-BE49-F238E27FC236}">
                <a16:creationId xmlns:a16="http://schemas.microsoft.com/office/drawing/2014/main" id="{41524147-056F-43D7-83E9-6329A912AA9F}"/>
              </a:ext>
            </a:extLst>
          </p:cNvPr>
          <p:cNvSpPr/>
          <p:nvPr/>
        </p:nvSpPr>
        <p:spPr>
          <a:xfrm>
            <a:off x="389744" y="1375401"/>
            <a:ext cx="4107305" cy="4471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cs typeface="+mn-cs"/>
            </a:endParaRPr>
          </a:p>
        </p:txBody>
      </p:sp>
      <p:sp>
        <p:nvSpPr>
          <p:cNvPr id="13" name="内容占位符 3">
            <a:extLst>
              <a:ext uri="{FF2B5EF4-FFF2-40B4-BE49-F238E27FC236}">
                <a16:creationId xmlns:a16="http://schemas.microsoft.com/office/drawing/2014/main" id="{35F314D7-0FDD-4D89-AF44-585DD2B76D8D}"/>
              </a:ext>
            </a:extLst>
          </p:cNvPr>
          <p:cNvSpPr txBox="1">
            <a:spLocks/>
          </p:cNvSpPr>
          <p:nvPr/>
        </p:nvSpPr>
        <p:spPr>
          <a:xfrm>
            <a:off x="550129" y="2161303"/>
            <a:ext cx="3886200" cy="3833293"/>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强化学习、探索与利用</a:t>
            </a:r>
            <a:endPar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rPr>
              <a:t>MDP</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和动态规划</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值函数估计</a:t>
            </a:r>
            <a:endParaRPr kumimoji="0" lang="en-US" sz="18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无模型控制方法</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规划与学习</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参数化的值函数和策略</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lang="zh-CN" altLang="en-US" sz="2400" dirty="0">
                <a:solidFill>
                  <a:srgbClr val="000000"/>
                </a:solidFill>
                <a:ea typeface="阿里巴巴普惠体 R" panose="00020600040101010101"/>
              </a:rPr>
              <a:t>深度强化学习价值方法</a:t>
            </a:r>
            <a:endParaRPr lang="en-US" sz="2400" dirty="0">
              <a:solidFill>
                <a:srgbClr val="000000"/>
              </a:solidFill>
              <a:ea typeface="阿里巴巴普惠体 R" panose="00020600040101010101"/>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lang="zh-CN" altLang="en-US" sz="2400" dirty="0">
                <a:solidFill>
                  <a:srgbClr val="000000"/>
                </a:solidFill>
                <a:ea typeface="阿里巴巴普惠体 R" panose="00020600040101010101"/>
              </a:rPr>
              <a:t>深度强化学习策略方法</a:t>
            </a:r>
            <a:endParaRPr lang="en-US" altLang="zh-CN" sz="2400" dirty="0">
              <a:solidFill>
                <a:srgbClr val="000000"/>
              </a:solidFill>
              <a:ea typeface="阿里巴巴普惠体 R" panose="00020600040101010101"/>
            </a:endParaRPr>
          </a:p>
        </p:txBody>
      </p:sp>
      <p:sp>
        <p:nvSpPr>
          <p:cNvPr id="14" name="内容占位符 4">
            <a:extLst>
              <a:ext uri="{FF2B5EF4-FFF2-40B4-BE49-F238E27FC236}">
                <a16:creationId xmlns:a16="http://schemas.microsoft.com/office/drawing/2014/main" id="{6D3298F2-5082-4464-B494-69D8F2C400B7}"/>
              </a:ext>
            </a:extLst>
          </p:cNvPr>
          <p:cNvSpPr txBox="1">
            <a:spLocks/>
          </p:cNvSpPr>
          <p:nvPr/>
        </p:nvSpPr>
        <p:spPr>
          <a:xfrm>
            <a:off x="4629150" y="2161303"/>
            <a:ext cx="4190510" cy="3893253"/>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2400" dirty="0">
                <a:solidFill>
                  <a:srgbClr val="000000"/>
                </a:solidFill>
                <a:ea typeface="阿里巴巴普惠体 R" panose="00020600040101010101"/>
              </a:rPr>
              <a:t>  9. </a:t>
            </a:r>
            <a:r>
              <a:rPr lang="zh-CN" altLang="en-US" sz="2400" dirty="0">
                <a:solidFill>
                  <a:srgbClr val="000000"/>
                </a:solidFill>
                <a:ea typeface="阿里巴巴普惠体 R" panose="00020600040101010101"/>
              </a:rPr>
              <a:t>基于模型的深度强化学习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10. </a:t>
            </a:r>
            <a:r>
              <a:rPr lang="zh-CN" altLang="en-US" sz="2400" dirty="0">
                <a:solidFill>
                  <a:srgbClr val="000000"/>
                </a:solidFill>
                <a:ea typeface="阿里巴巴普惠体 R" panose="00020600040101010101"/>
              </a:rPr>
              <a:t>模仿学习</a:t>
            </a:r>
            <a:endParaRPr lang="en-US" altLang="zh-CN" sz="2400" dirty="0">
              <a:solidFill>
                <a:srgbClr val="000000"/>
              </a:solidFill>
              <a:ea typeface="阿里巴巴普惠体 R" panose="00020600040101010101"/>
            </a:endParaRPr>
          </a:p>
          <a:p>
            <a:pPr marL="0" indent="0">
              <a:buNone/>
              <a:defRPr/>
            </a:pPr>
            <a:r>
              <a:rPr lang="en-US" altLang="zh-CN" sz="2400" dirty="0">
                <a:solidFill>
                  <a:srgbClr val="000000"/>
                </a:solidFill>
                <a:ea typeface="阿里巴巴普惠体 R" panose="00020600040101010101"/>
              </a:rPr>
              <a:t>11. </a:t>
            </a:r>
            <a:r>
              <a:rPr lang="zh-CN" altLang="en-US" sz="2400" dirty="0">
                <a:solidFill>
                  <a:srgbClr val="000000"/>
                </a:solidFill>
                <a:ea typeface="阿里巴巴普惠体 R" panose="00020600040101010101"/>
              </a:rPr>
              <a:t>离线强化学习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12. </a:t>
            </a:r>
            <a:r>
              <a:rPr lang="zh-CN" altLang="en-US" sz="2400" dirty="0">
                <a:solidFill>
                  <a:srgbClr val="000000"/>
                </a:solidFill>
                <a:ea typeface="阿里巴巴普惠体 R" panose="00020600040101010101"/>
              </a:rPr>
              <a:t>参数化动作空间</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13. </a:t>
            </a:r>
            <a:r>
              <a:rPr lang="zh-CN" altLang="en-US" sz="2400" dirty="0">
                <a:solidFill>
                  <a:srgbClr val="000000"/>
                </a:solidFill>
                <a:ea typeface="阿里巴巴普惠体 R" panose="00020600040101010101"/>
              </a:rPr>
              <a:t>目标导向的强化学习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FF0000"/>
                </a:solidFill>
                <a:ea typeface="阿里巴巴普惠体 R" panose="00020600040101010101"/>
              </a:rPr>
              <a:t>14. </a:t>
            </a:r>
            <a:r>
              <a:rPr lang="zh-CN" altLang="en-US" sz="2400" dirty="0">
                <a:solidFill>
                  <a:srgbClr val="FF0000"/>
                </a:solidFill>
                <a:ea typeface="阿里巴巴普惠体 R" panose="00020600040101010101"/>
              </a:rPr>
              <a:t>多智能体强化学习</a:t>
            </a:r>
            <a:endParaRPr lang="en-US" altLang="zh-CN" sz="2400" dirty="0">
              <a:solidFill>
                <a:srgbClr val="FF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rPr>
              <a:t>15. </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强化学习大模型</a:t>
            </a:r>
            <a:endPar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rPr>
              <a:t>16. </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技术交流与回顾</a:t>
            </a:r>
            <a:endPar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endParaRPr>
          </a:p>
        </p:txBody>
      </p:sp>
      <p:sp>
        <p:nvSpPr>
          <p:cNvPr id="15" name="矩形 14">
            <a:extLst>
              <a:ext uri="{FF2B5EF4-FFF2-40B4-BE49-F238E27FC236}">
                <a16:creationId xmlns:a16="http://schemas.microsoft.com/office/drawing/2014/main" id="{7922843E-8B2C-474B-B4E6-1BF440AA651B}"/>
              </a:ext>
            </a:extLst>
          </p:cNvPr>
          <p:cNvSpPr/>
          <p:nvPr/>
        </p:nvSpPr>
        <p:spPr>
          <a:xfrm>
            <a:off x="902675" y="1397001"/>
            <a:ext cx="308144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cs typeface="+mn-cs"/>
              </a:rPr>
              <a:t>强化学习基础部分</a:t>
            </a:r>
          </a:p>
        </p:txBody>
      </p:sp>
      <p:sp>
        <p:nvSpPr>
          <p:cNvPr id="16" name="矩形 15">
            <a:extLst>
              <a:ext uri="{FF2B5EF4-FFF2-40B4-BE49-F238E27FC236}">
                <a16:creationId xmlns:a16="http://schemas.microsoft.com/office/drawing/2014/main" id="{90C5F941-010B-4E6A-B42B-E0A68B592CA6}"/>
              </a:ext>
            </a:extLst>
          </p:cNvPr>
          <p:cNvSpPr/>
          <p:nvPr/>
        </p:nvSpPr>
        <p:spPr>
          <a:xfrm>
            <a:off x="5400966" y="1397001"/>
            <a:ext cx="264687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cs typeface="+mn-cs"/>
              </a:rPr>
              <a:t>强化学习前沿部分</a:t>
            </a:r>
          </a:p>
        </p:txBody>
      </p:sp>
    </p:spTree>
    <p:extLst>
      <p:ext uri="{BB962C8B-B14F-4D97-AF65-F5344CB8AC3E}">
        <p14:creationId xmlns:p14="http://schemas.microsoft.com/office/powerpoint/2010/main" val="4124231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多智能体强化学习的方法分类</a:t>
            </a:r>
            <a:endParaRPr lang="en-US" dirty="0"/>
          </a:p>
        </p:txBody>
      </p:sp>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1" y="1256522"/>
            <a:ext cx="8175027" cy="498394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完全中心化方法（</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fully centralized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将多个智能体进行决策当作一个超级智能体在做决策，也即是把所有智能体的状态聚合在一起当作一个全局的超级状态，把所有智能体的动作连起来作为一个联合动作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优点：环境是稳态；</a:t>
            </a:r>
            <a:r>
              <a:rPr lang="zh-CN" altLang="en-US" dirty="0">
                <a:solidFill>
                  <a:srgbClr val="E24E0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缺点：复杂度高</a:t>
            </a:r>
            <a:endParaRPr lang="en-US" altLang="zh-CN" dirty="0">
              <a:solidFill>
                <a:srgbClr val="E24E0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完全去中心化方法（</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fully decentralized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假设每个智能体都在自身的环境中独立地进行学习，不考虑其他智能体的改变。完全去中心化方法直接对每个智能体用一个单智能体强化学习算法来学习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优点：简单好实现；</a:t>
            </a:r>
            <a:r>
              <a:rPr lang="zh-CN" altLang="en-US" dirty="0">
                <a:solidFill>
                  <a:srgbClr val="E24E0C"/>
                </a:solidFill>
                <a:ea typeface="阿里巴巴普惠体 R" panose="00020600040101010101" pitchFamily="18" charset="-122"/>
              </a:rPr>
              <a:t>缺点：环境非稳态，很可能不收敛</a:t>
            </a:r>
            <a:endParaRPr lang="en-US" altLang="zh-CN" dirty="0">
              <a:solidFill>
                <a:srgbClr val="E24E0C"/>
              </a:solidFill>
              <a:ea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中心化训练去中心化执行 </a:t>
            </a: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centralized training with decentralized execution</a:t>
            </a: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，即</a:t>
            </a:r>
            <a:r>
              <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CTDE</a:t>
            </a: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在训练的时候使用一些单个智能体看不到的全局信息而达到更好的训练效果，而在执行时不使用这些信息，每个智能体完全根据自己的策略直接行动，以达到去中心化执行的效果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rgbClr val="00B0F0"/>
                </a:solidFill>
                <a:ea typeface="阿里巴巴普惠体 R" panose="00020600040101010101" pitchFamily="18" charset="-122"/>
              </a:rPr>
              <a:t>特点：介于完全中心化方法和完全去中心化方法之间</a:t>
            </a:r>
            <a:endParaRPr lang="en-US" altLang="zh-CN" dirty="0">
              <a:solidFill>
                <a:srgbClr val="00B0F0"/>
              </a:solidFill>
              <a:ea typeface="阿里巴巴普惠体 R" panose="00020600040101010101" pitchFamily="18" charset="-122"/>
            </a:endParaRPr>
          </a:p>
        </p:txBody>
      </p:sp>
    </p:spTree>
    <p:custDataLst>
      <p:tags r:id="rId1"/>
    </p:custDataLst>
    <p:extLst>
      <p:ext uri="{BB962C8B-B14F-4D97-AF65-F5344CB8AC3E}">
        <p14:creationId xmlns:p14="http://schemas.microsoft.com/office/powerpoint/2010/main" val="389508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21</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2546957" y="2818892"/>
            <a:ext cx="3606098" cy="1220215"/>
          </a:xfrm>
        </p:spPr>
        <p:txBody>
          <a:bodyPr>
            <a:noAutofit/>
          </a:bodyPr>
          <a:lstStyle/>
          <a:p>
            <a:pPr algn="l"/>
            <a:r>
              <a:rPr kumimoji="1" lang="zh-CN" altLang="en-US" sz="3600" dirty="0"/>
              <a:t>完全中心化方法</a:t>
            </a:r>
            <a:endParaRPr kumimoji="1" lang="en-US" altLang="zh-CN" sz="3600" dirty="0"/>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3728420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完全中心化方法</a:t>
            </a:r>
            <a:r>
              <a:rPr lang="en-US" altLang="zh-CN" dirty="0"/>
              <a:t>1</a:t>
            </a:r>
            <a:r>
              <a:rPr lang="zh-CN" altLang="en-US" dirty="0"/>
              <a:t>：整体智能体</a:t>
            </a:r>
            <a:endParaRPr lang="en-US"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2" y="1474485"/>
                <a:ext cx="8137922" cy="22390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对于合作任务，可以将</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个智能体看成一个大的智能体，每次在具体的状态</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下，直接选择联合动作</a:t>
                </a:r>
                <a14:m>
                  <m:oMath xmlns:m="http://schemas.openxmlformats.org/officeDocument/2006/math">
                    <m:r>
                      <a:rPr lang="en-US" altLang="zh-CN" b="1" i="1" dirty="0" smtClean="0">
                        <a:latin typeface="Cambria Math" panose="02040503050406030204" pitchFamily="18" charset="0"/>
                      </a:rPr>
                      <m:t>𝒂</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，以每个智能体获得的奖励之和作为此大智能体的奖励</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4" name="内容占位符 2">
                <a:extLst>
                  <a:ext uri="{FF2B5EF4-FFF2-40B4-BE49-F238E27FC236}">
                    <a16:creationId xmlns:a16="http://schemas.microsoft.com/office/drawing/2014/main" id="{119CDEC2-EBA6-4146-9447-81CD910F610E}"/>
                  </a:ext>
                </a:extLst>
              </p:cNvPr>
              <p:cNvSpPr txBox="1">
                <a:spLocks noRot="1" noChangeAspect="1" noMove="1" noResize="1" noEditPoints="1" noAdjustHandles="1" noChangeArrowheads="1" noChangeShapeType="1" noTextEdit="1"/>
              </p:cNvSpPr>
              <p:nvPr/>
            </p:nvSpPr>
            <p:spPr>
              <a:xfrm>
                <a:off x="502442" y="1474485"/>
                <a:ext cx="8137922" cy="2239099"/>
              </a:xfrm>
              <a:prstGeom prst="rect">
                <a:avLst/>
              </a:prstGeom>
              <a:blipFill>
                <a:blip r:embed="rId5"/>
                <a:stretch>
                  <a:fillRect l="-449" t="-1635" r="-749"/>
                </a:stretch>
              </a:blipFill>
            </p:spPr>
            <p:txBody>
              <a:bodyPr/>
              <a:lstStyle/>
              <a:p>
                <a:r>
                  <a:rPr lang="zh-CN" altLang="en-US">
                    <a:noFill/>
                  </a:rPr>
                  <a:t> </a:t>
                </a:r>
              </a:p>
            </p:txBody>
          </p:sp>
        </mc:Fallback>
      </mc:AlternateContent>
      <p:graphicFrame>
        <p:nvGraphicFramePr>
          <p:cNvPr id="12" name="Group 4">
            <a:extLst>
              <a:ext uri="{FF2B5EF4-FFF2-40B4-BE49-F238E27FC236}">
                <a16:creationId xmlns:a16="http://schemas.microsoft.com/office/drawing/2014/main" id="{79ABBB2F-71EC-DAF6-C4F4-1232C0AABC0F}"/>
              </a:ext>
            </a:extLst>
          </p:cNvPr>
          <p:cNvGraphicFramePr>
            <a:graphicFrameLocks noGrp="1"/>
          </p:cNvGraphicFramePr>
          <p:nvPr/>
        </p:nvGraphicFramePr>
        <p:xfrm>
          <a:off x="1915778" y="3741859"/>
          <a:ext cx="1290444" cy="866176"/>
        </p:xfrm>
        <a:graphic>
          <a:graphicData uri="http://schemas.openxmlformats.org/drawingml/2006/table">
            <a:tbl>
              <a:tblPr/>
              <a:tblGrid>
                <a:gridCol w="645222">
                  <a:extLst>
                    <a:ext uri="{9D8B030D-6E8A-4147-A177-3AD203B41FA5}">
                      <a16:colId xmlns:a16="http://schemas.microsoft.com/office/drawing/2014/main" val="1384791884"/>
                    </a:ext>
                  </a:extLst>
                </a:gridCol>
                <a:gridCol w="645222">
                  <a:extLst>
                    <a:ext uri="{9D8B030D-6E8A-4147-A177-3AD203B41FA5}">
                      <a16:colId xmlns:a16="http://schemas.microsoft.com/office/drawing/2014/main" val="718040704"/>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2, 2</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0, 3</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464876868"/>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3, 0</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1, 1</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3421017491"/>
                  </a:ext>
                </a:extLst>
              </a:tr>
            </a:tbl>
          </a:graphicData>
        </a:graphic>
      </p:graphicFrame>
      <p:graphicFrame>
        <p:nvGraphicFramePr>
          <p:cNvPr id="13" name="Group 15">
            <a:extLst>
              <a:ext uri="{FF2B5EF4-FFF2-40B4-BE49-F238E27FC236}">
                <a16:creationId xmlns:a16="http://schemas.microsoft.com/office/drawing/2014/main" id="{4CAC361C-980C-E778-4D45-3D6135C6B3E3}"/>
              </a:ext>
            </a:extLst>
          </p:cNvPr>
          <p:cNvGraphicFramePr>
            <a:graphicFrameLocks noGrp="1"/>
          </p:cNvGraphicFramePr>
          <p:nvPr/>
        </p:nvGraphicFramePr>
        <p:xfrm>
          <a:off x="5937778" y="3010948"/>
          <a:ext cx="1290444" cy="866176"/>
        </p:xfrm>
        <a:graphic>
          <a:graphicData uri="http://schemas.openxmlformats.org/drawingml/2006/table">
            <a:tbl>
              <a:tblPr/>
              <a:tblGrid>
                <a:gridCol w="645222">
                  <a:extLst>
                    <a:ext uri="{9D8B030D-6E8A-4147-A177-3AD203B41FA5}">
                      <a16:colId xmlns:a16="http://schemas.microsoft.com/office/drawing/2014/main" val="2277169206"/>
                    </a:ext>
                  </a:extLst>
                </a:gridCol>
                <a:gridCol w="645222">
                  <a:extLst>
                    <a:ext uri="{9D8B030D-6E8A-4147-A177-3AD203B41FA5}">
                      <a16:colId xmlns:a16="http://schemas.microsoft.com/office/drawing/2014/main" val="1321488411"/>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768527795"/>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0, 0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3251778333"/>
                  </a:ext>
                </a:extLst>
              </a:tr>
            </a:tbl>
          </a:graphicData>
        </a:graphic>
      </p:graphicFrame>
      <p:graphicFrame>
        <p:nvGraphicFramePr>
          <p:cNvPr id="15" name="Group 26">
            <a:extLst>
              <a:ext uri="{FF2B5EF4-FFF2-40B4-BE49-F238E27FC236}">
                <a16:creationId xmlns:a16="http://schemas.microsoft.com/office/drawing/2014/main" id="{9F6472AE-F778-F55C-0A2A-E6634CD55D39}"/>
              </a:ext>
            </a:extLst>
          </p:cNvPr>
          <p:cNvGraphicFramePr>
            <a:graphicFrameLocks noGrp="1"/>
          </p:cNvGraphicFramePr>
          <p:nvPr/>
        </p:nvGraphicFramePr>
        <p:xfrm>
          <a:off x="5930134" y="4405178"/>
          <a:ext cx="1290444" cy="866176"/>
        </p:xfrm>
        <a:graphic>
          <a:graphicData uri="http://schemas.openxmlformats.org/drawingml/2006/table">
            <a:tbl>
              <a:tblPr/>
              <a:tblGrid>
                <a:gridCol w="645222">
                  <a:extLst>
                    <a:ext uri="{9D8B030D-6E8A-4147-A177-3AD203B41FA5}">
                      <a16:colId xmlns:a16="http://schemas.microsoft.com/office/drawing/2014/main" val="3590808179"/>
                    </a:ext>
                  </a:extLst>
                </a:gridCol>
                <a:gridCol w="645222">
                  <a:extLst>
                    <a:ext uri="{9D8B030D-6E8A-4147-A177-3AD203B41FA5}">
                      <a16:colId xmlns:a16="http://schemas.microsoft.com/office/drawing/2014/main" val="3404417680"/>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2007918415"/>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1507803995"/>
                  </a:ext>
                </a:extLst>
              </a:tr>
            </a:tbl>
          </a:graphicData>
        </a:graphic>
      </p:graphicFrame>
      <p:sp>
        <p:nvSpPr>
          <p:cNvPr id="16" name="Text Box 39">
            <a:extLst>
              <a:ext uri="{FF2B5EF4-FFF2-40B4-BE49-F238E27FC236}">
                <a16:creationId xmlns:a16="http://schemas.microsoft.com/office/drawing/2014/main" id="{04344DFF-A1FB-2FD2-A950-223BEE4E562F}"/>
              </a:ext>
            </a:extLst>
          </p:cNvPr>
          <p:cNvSpPr txBox="1">
            <a:spLocks noChangeArrowheads="1"/>
          </p:cNvSpPr>
          <p:nvPr/>
        </p:nvSpPr>
        <p:spPr bwMode="auto">
          <a:xfrm>
            <a:off x="4808500" y="4670776"/>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70C0"/>
                </a:solidFill>
                <a:latin typeface="Calibri" panose="020F0502020204030204" pitchFamily="34" charset="0"/>
                <a:cs typeface="Calibri" panose="020F0502020204030204" pitchFamily="34" charset="0"/>
              </a:rPr>
              <a:t>0.6</a:t>
            </a:r>
          </a:p>
        </p:txBody>
      </p:sp>
      <p:sp>
        <p:nvSpPr>
          <p:cNvPr id="17" name="Text Box 40">
            <a:extLst>
              <a:ext uri="{FF2B5EF4-FFF2-40B4-BE49-F238E27FC236}">
                <a16:creationId xmlns:a16="http://schemas.microsoft.com/office/drawing/2014/main" id="{FE39F7E5-10B1-BFF1-FB7A-63DA2FE5BA3D}"/>
              </a:ext>
            </a:extLst>
          </p:cNvPr>
          <p:cNvSpPr txBox="1">
            <a:spLocks noChangeArrowheads="1"/>
          </p:cNvSpPr>
          <p:nvPr/>
        </p:nvSpPr>
        <p:spPr bwMode="auto">
          <a:xfrm>
            <a:off x="4956184" y="3678984"/>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70C0"/>
                </a:solidFill>
                <a:latin typeface="Calibri" panose="020F0502020204030204" pitchFamily="34" charset="0"/>
                <a:cs typeface="Calibri" panose="020F0502020204030204" pitchFamily="34" charset="0"/>
              </a:rPr>
              <a:t>0.4</a:t>
            </a:r>
          </a:p>
        </p:txBody>
      </p:sp>
      <p:sp>
        <p:nvSpPr>
          <p:cNvPr id="18" name="Text Box 43">
            <a:extLst>
              <a:ext uri="{FF2B5EF4-FFF2-40B4-BE49-F238E27FC236}">
                <a16:creationId xmlns:a16="http://schemas.microsoft.com/office/drawing/2014/main" id="{5AA9653D-DAF2-13F8-5BF5-4696E25D12F0}"/>
              </a:ext>
            </a:extLst>
          </p:cNvPr>
          <p:cNvSpPr txBox="1">
            <a:spLocks noChangeArrowheads="1"/>
          </p:cNvSpPr>
          <p:nvPr/>
        </p:nvSpPr>
        <p:spPr bwMode="auto">
          <a:xfrm>
            <a:off x="5020658" y="4220512"/>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0.3</a:t>
            </a:r>
          </a:p>
        </p:txBody>
      </p:sp>
      <p:sp>
        <p:nvSpPr>
          <p:cNvPr id="19" name="Text Box 44">
            <a:extLst>
              <a:ext uri="{FF2B5EF4-FFF2-40B4-BE49-F238E27FC236}">
                <a16:creationId xmlns:a16="http://schemas.microsoft.com/office/drawing/2014/main" id="{C0E1FF17-1694-650E-D163-6D5AEB4E1A3F}"/>
              </a:ext>
            </a:extLst>
          </p:cNvPr>
          <p:cNvSpPr txBox="1">
            <a:spLocks noChangeArrowheads="1"/>
          </p:cNvSpPr>
          <p:nvPr/>
        </p:nvSpPr>
        <p:spPr bwMode="auto">
          <a:xfrm>
            <a:off x="4766772" y="3252263"/>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0.5</a:t>
            </a:r>
          </a:p>
        </p:txBody>
      </p:sp>
      <p:sp>
        <p:nvSpPr>
          <p:cNvPr id="20" name="Text Box 46">
            <a:extLst>
              <a:ext uri="{FF2B5EF4-FFF2-40B4-BE49-F238E27FC236}">
                <a16:creationId xmlns:a16="http://schemas.microsoft.com/office/drawing/2014/main" id="{BBB7DD48-FF3D-B3DB-A31E-029567DC6758}"/>
              </a:ext>
            </a:extLst>
          </p:cNvPr>
          <p:cNvSpPr txBox="1">
            <a:spLocks noChangeArrowheads="1"/>
          </p:cNvSpPr>
          <p:nvPr/>
        </p:nvSpPr>
        <p:spPr bwMode="auto">
          <a:xfrm>
            <a:off x="3411523" y="2978302"/>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0.2</a:t>
            </a:r>
          </a:p>
        </p:txBody>
      </p:sp>
      <p:sp>
        <p:nvSpPr>
          <p:cNvPr id="21" name="TextBox 1">
            <a:extLst>
              <a:ext uri="{FF2B5EF4-FFF2-40B4-BE49-F238E27FC236}">
                <a16:creationId xmlns:a16="http://schemas.microsoft.com/office/drawing/2014/main" id="{7094A29B-321A-1F43-4A78-AD64803BC9F2}"/>
              </a:ext>
            </a:extLst>
          </p:cNvPr>
          <p:cNvSpPr txBox="1"/>
          <p:nvPr/>
        </p:nvSpPr>
        <p:spPr>
          <a:xfrm>
            <a:off x="2106475" y="4670776"/>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1</a:t>
            </a:r>
            <a:endParaRPr lang="en-GB" sz="1600" dirty="0">
              <a:latin typeface="Calibri" panose="020F0502020204030204" pitchFamily="34" charset="0"/>
              <a:cs typeface="Calibri" panose="020F0502020204030204" pitchFamily="34" charset="0"/>
            </a:endParaRPr>
          </a:p>
        </p:txBody>
      </p:sp>
      <p:sp>
        <p:nvSpPr>
          <p:cNvPr id="24" name="TextBox 20">
            <a:extLst>
              <a:ext uri="{FF2B5EF4-FFF2-40B4-BE49-F238E27FC236}">
                <a16:creationId xmlns:a16="http://schemas.microsoft.com/office/drawing/2014/main" id="{F967CB43-E580-E838-8AF1-D0F31DC1DEFD}"/>
              </a:ext>
            </a:extLst>
          </p:cNvPr>
          <p:cNvSpPr txBox="1"/>
          <p:nvPr/>
        </p:nvSpPr>
        <p:spPr>
          <a:xfrm>
            <a:off x="3395966" y="4900847"/>
            <a:ext cx="1885545"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状态转移概率</a:t>
            </a:r>
            <a:endParaRPr lang="en-GB" sz="1600" dirty="0">
              <a:latin typeface="Calibri" panose="020F0502020204030204" pitchFamily="34" charset="0"/>
              <a:cs typeface="Calibri" panose="020F0502020204030204" pitchFamily="34" charset="0"/>
            </a:endParaRPr>
          </a:p>
        </p:txBody>
      </p:sp>
      <p:sp>
        <p:nvSpPr>
          <p:cNvPr id="25" name="TextBox 21">
            <a:extLst>
              <a:ext uri="{FF2B5EF4-FFF2-40B4-BE49-F238E27FC236}">
                <a16:creationId xmlns:a16="http://schemas.microsoft.com/office/drawing/2014/main" id="{886B7AB8-7726-EA0A-7846-798C6E1DA2DE}"/>
              </a:ext>
            </a:extLst>
          </p:cNvPr>
          <p:cNvSpPr txBox="1"/>
          <p:nvPr/>
        </p:nvSpPr>
        <p:spPr>
          <a:xfrm>
            <a:off x="722024" y="3968655"/>
            <a:ext cx="937277" cy="338554"/>
          </a:xfrm>
          <a:prstGeom prst="rect">
            <a:avLst/>
          </a:prstGeom>
          <a:noFill/>
        </p:spPr>
        <p:txBody>
          <a:bodyPr wrap="square" rtlCol="0">
            <a:spAutoFit/>
          </a:bodyPr>
          <a:lstStyle/>
          <a:p>
            <a:r>
              <a:rPr lang="zh-CN" altLang="en-US" sz="1600" dirty="0">
                <a:latin typeface="Calibri" panose="020F0502020204030204" pitchFamily="34" charset="0"/>
                <a:cs typeface="Calibri" panose="020F0502020204030204" pitchFamily="34" charset="0"/>
              </a:rPr>
              <a:t>智能体</a:t>
            </a:r>
            <a:r>
              <a:rPr lang="en-US" altLang="zh-CN" sz="1600" dirty="0">
                <a:latin typeface="Calibri" panose="020F0502020204030204" pitchFamily="34" charset="0"/>
                <a:cs typeface="Calibri" panose="020F0502020204030204" pitchFamily="34" charset="0"/>
              </a:rPr>
              <a:t>1</a:t>
            </a:r>
            <a:endParaRPr lang="en-GB" sz="1600" dirty="0">
              <a:latin typeface="Calibri" panose="020F0502020204030204" pitchFamily="34" charset="0"/>
              <a:cs typeface="Calibri" panose="020F0502020204030204" pitchFamily="34" charset="0"/>
            </a:endParaRPr>
          </a:p>
        </p:txBody>
      </p:sp>
      <p:sp>
        <p:nvSpPr>
          <p:cNvPr id="26" name="矩形 25">
            <a:extLst>
              <a:ext uri="{FF2B5EF4-FFF2-40B4-BE49-F238E27FC236}">
                <a16:creationId xmlns:a16="http://schemas.microsoft.com/office/drawing/2014/main" id="{09E4F671-25BD-BB62-043C-C007B41D7CA3}"/>
              </a:ext>
            </a:extLst>
          </p:cNvPr>
          <p:cNvSpPr/>
          <p:nvPr/>
        </p:nvSpPr>
        <p:spPr>
          <a:xfrm>
            <a:off x="2553947" y="3741859"/>
            <a:ext cx="652275" cy="4213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27" name="曲线连接符 27">
            <a:extLst>
              <a:ext uri="{FF2B5EF4-FFF2-40B4-BE49-F238E27FC236}">
                <a16:creationId xmlns:a16="http://schemas.microsoft.com/office/drawing/2014/main" id="{EB8922A7-85E8-D30C-B44F-6A01697FEF17}"/>
              </a:ext>
            </a:extLst>
          </p:cNvPr>
          <p:cNvCxnSpPr>
            <a:stCxn id="26" idx="3"/>
            <a:endCxn id="12" idx="0"/>
          </p:cNvCxnSpPr>
          <p:nvPr/>
        </p:nvCxnSpPr>
        <p:spPr>
          <a:xfrm flipH="1" flipV="1">
            <a:off x="2561000" y="3741859"/>
            <a:ext cx="645222" cy="210662"/>
          </a:xfrm>
          <a:prstGeom prst="curvedConnector4">
            <a:avLst>
              <a:gd name="adj1" fmla="val -35430"/>
              <a:gd name="adj2" fmla="val 36796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E3C7999-CEDE-E5B9-5FBD-CDF07F5A3AD7}"/>
              </a:ext>
            </a:extLst>
          </p:cNvPr>
          <p:cNvCxnSpPr>
            <a:stCxn id="26" idx="3"/>
            <a:endCxn id="13" idx="1"/>
          </p:cNvCxnSpPr>
          <p:nvPr/>
        </p:nvCxnSpPr>
        <p:spPr>
          <a:xfrm flipV="1">
            <a:off x="3206222" y="3444036"/>
            <a:ext cx="2731556" cy="5084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1A659C5-8734-35AC-52AF-D407141DA9DB}"/>
              </a:ext>
            </a:extLst>
          </p:cNvPr>
          <p:cNvCxnSpPr/>
          <p:nvPr/>
        </p:nvCxnSpPr>
        <p:spPr>
          <a:xfrm>
            <a:off x="3209016" y="3954541"/>
            <a:ext cx="2728762" cy="8588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DD59D76-44F9-D101-FAF8-B02C3AB11C36}"/>
              </a:ext>
            </a:extLst>
          </p:cNvPr>
          <p:cNvSpPr/>
          <p:nvPr/>
        </p:nvSpPr>
        <p:spPr>
          <a:xfrm>
            <a:off x="2553947" y="4184290"/>
            <a:ext cx="652275" cy="42132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1" name="直接箭头连接符 30">
            <a:extLst>
              <a:ext uri="{FF2B5EF4-FFF2-40B4-BE49-F238E27FC236}">
                <a16:creationId xmlns:a16="http://schemas.microsoft.com/office/drawing/2014/main" id="{C9377ACB-87A3-2A3E-96C2-B223971E4ADA}"/>
              </a:ext>
            </a:extLst>
          </p:cNvPr>
          <p:cNvCxnSpPr>
            <a:stCxn id="30" idx="3"/>
            <a:endCxn id="13" idx="1"/>
          </p:cNvCxnSpPr>
          <p:nvPr/>
        </p:nvCxnSpPr>
        <p:spPr>
          <a:xfrm flipV="1">
            <a:off x="3206222" y="3444036"/>
            <a:ext cx="2731556" cy="95091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50BF263-12B5-2951-4F2F-61CBDA1F5E58}"/>
              </a:ext>
            </a:extLst>
          </p:cNvPr>
          <p:cNvCxnSpPr>
            <a:stCxn id="30" idx="3"/>
          </p:cNvCxnSpPr>
          <p:nvPr/>
        </p:nvCxnSpPr>
        <p:spPr>
          <a:xfrm>
            <a:off x="3206222" y="4394952"/>
            <a:ext cx="2731556" cy="42205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22">
            <a:extLst>
              <a:ext uri="{FF2B5EF4-FFF2-40B4-BE49-F238E27FC236}">
                <a16:creationId xmlns:a16="http://schemas.microsoft.com/office/drawing/2014/main" id="{14C304BB-F0A2-9CD8-6594-C8C2AB6F3D91}"/>
              </a:ext>
            </a:extLst>
          </p:cNvPr>
          <p:cNvSpPr txBox="1"/>
          <p:nvPr/>
        </p:nvSpPr>
        <p:spPr>
          <a:xfrm>
            <a:off x="1604842" y="3151963"/>
            <a:ext cx="1013675"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智能体</a:t>
            </a:r>
            <a:r>
              <a:rPr lang="en-US" altLang="zh-CN" sz="1600" dirty="0">
                <a:latin typeface="Calibri" panose="020F0502020204030204" pitchFamily="34" charset="0"/>
                <a:cs typeface="Calibri" panose="020F0502020204030204" pitchFamily="34" charset="0"/>
              </a:rPr>
              <a:t>2</a:t>
            </a:r>
            <a:endParaRPr lang="en-GB" sz="1600" dirty="0">
              <a:latin typeface="Calibri" panose="020F0502020204030204" pitchFamily="34" charset="0"/>
              <a:cs typeface="Calibri" panose="020F0502020204030204" pitchFamily="34" charset="0"/>
            </a:endParaRPr>
          </a:p>
        </p:txBody>
      </p:sp>
      <p:sp>
        <p:nvSpPr>
          <p:cNvPr id="34" name="文本框 33">
            <a:extLst>
              <a:ext uri="{FF2B5EF4-FFF2-40B4-BE49-F238E27FC236}">
                <a16:creationId xmlns:a16="http://schemas.microsoft.com/office/drawing/2014/main" id="{CC2DD859-5094-AD86-3352-0D18CDA830C5}"/>
              </a:ext>
            </a:extLst>
          </p:cNvPr>
          <p:cNvSpPr txBox="1"/>
          <p:nvPr/>
        </p:nvSpPr>
        <p:spPr>
          <a:xfrm>
            <a:off x="2046071" y="3392104"/>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a1</a:t>
            </a:r>
            <a:endParaRPr lang="zh-CN" altLang="en-US" dirty="0">
              <a:latin typeface="Calibri" panose="020F0502020204030204" pitchFamily="34" charset="0"/>
              <a:cs typeface="Calibri" panose="020F0502020204030204" pitchFamily="34" charset="0"/>
            </a:endParaRPr>
          </a:p>
        </p:txBody>
      </p:sp>
      <p:sp>
        <p:nvSpPr>
          <p:cNvPr id="35" name="文本框 34">
            <a:extLst>
              <a:ext uri="{FF2B5EF4-FFF2-40B4-BE49-F238E27FC236}">
                <a16:creationId xmlns:a16="http://schemas.microsoft.com/office/drawing/2014/main" id="{88BB755D-5762-D208-AFA7-2230BA4CEF96}"/>
              </a:ext>
            </a:extLst>
          </p:cNvPr>
          <p:cNvSpPr txBox="1"/>
          <p:nvPr/>
        </p:nvSpPr>
        <p:spPr>
          <a:xfrm>
            <a:off x="2699915" y="3397022"/>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a2</a:t>
            </a:r>
            <a:endParaRPr lang="zh-CN" altLang="en-US" dirty="0">
              <a:latin typeface="Calibri" panose="020F0502020204030204" pitchFamily="34" charset="0"/>
              <a:cs typeface="Calibri" panose="020F0502020204030204" pitchFamily="34" charset="0"/>
            </a:endParaRPr>
          </a:p>
        </p:txBody>
      </p:sp>
      <p:sp>
        <p:nvSpPr>
          <p:cNvPr id="36" name="文本框 35">
            <a:extLst>
              <a:ext uri="{FF2B5EF4-FFF2-40B4-BE49-F238E27FC236}">
                <a16:creationId xmlns:a16="http://schemas.microsoft.com/office/drawing/2014/main" id="{08B4B331-D9EA-1B51-CBE1-6B0F0E695AA5}"/>
              </a:ext>
            </a:extLst>
          </p:cNvPr>
          <p:cNvSpPr txBox="1"/>
          <p:nvPr/>
        </p:nvSpPr>
        <p:spPr>
          <a:xfrm>
            <a:off x="1545011" y="3758966"/>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a1</a:t>
            </a:r>
            <a:endParaRPr lang="zh-CN" altLang="en-US" dirty="0">
              <a:latin typeface="Calibri" panose="020F0502020204030204" pitchFamily="34" charset="0"/>
              <a:cs typeface="Calibri" panose="020F0502020204030204" pitchFamily="34" charset="0"/>
            </a:endParaRPr>
          </a:p>
        </p:txBody>
      </p:sp>
      <p:sp>
        <p:nvSpPr>
          <p:cNvPr id="37" name="文本框 36">
            <a:extLst>
              <a:ext uri="{FF2B5EF4-FFF2-40B4-BE49-F238E27FC236}">
                <a16:creationId xmlns:a16="http://schemas.microsoft.com/office/drawing/2014/main" id="{FCE47601-94FF-75D3-D23D-D8FD0EB61067}"/>
              </a:ext>
            </a:extLst>
          </p:cNvPr>
          <p:cNvSpPr txBox="1"/>
          <p:nvPr/>
        </p:nvSpPr>
        <p:spPr>
          <a:xfrm>
            <a:off x="1545011" y="4210507"/>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a2</a:t>
            </a:r>
            <a:endParaRPr lang="zh-CN" altLang="en-US" dirty="0">
              <a:latin typeface="Calibri" panose="020F0502020204030204" pitchFamily="34" charset="0"/>
              <a:cs typeface="Calibri" panose="020F0502020204030204" pitchFamily="34" charset="0"/>
            </a:endParaRPr>
          </a:p>
        </p:txBody>
      </p:sp>
      <p:sp>
        <p:nvSpPr>
          <p:cNvPr id="38" name="TextBox 1">
            <a:extLst>
              <a:ext uri="{FF2B5EF4-FFF2-40B4-BE49-F238E27FC236}">
                <a16:creationId xmlns:a16="http://schemas.microsoft.com/office/drawing/2014/main" id="{147C9160-1C6D-5592-9925-5CC57CB8A2CA}"/>
              </a:ext>
            </a:extLst>
          </p:cNvPr>
          <p:cNvSpPr txBox="1"/>
          <p:nvPr/>
        </p:nvSpPr>
        <p:spPr>
          <a:xfrm>
            <a:off x="7293027" y="3267652"/>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2</a:t>
            </a:r>
            <a:endParaRPr lang="en-GB" sz="1600" dirty="0">
              <a:latin typeface="Calibri" panose="020F0502020204030204" pitchFamily="34" charset="0"/>
              <a:cs typeface="Calibri" panose="020F0502020204030204" pitchFamily="34" charset="0"/>
            </a:endParaRPr>
          </a:p>
        </p:txBody>
      </p:sp>
      <p:sp>
        <p:nvSpPr>
          <p:cNvPr id="39" name="TextBox 1">
            <a:extLst>
              <a:ext uri="{FF2B5EF4-FFF2-40B4-BE49-F238E27FC236}">
                <a16:creationId xmlns:a16="http://schemas.microsoft.com/office/drawing/2014/main" id="{63DA19B6-9291-6D14-0850-66AC8A759FC0}"/>
              </a:ext>
            </a:extLst>
          </p:cNvPr>
          <p:cNvSpPr txBox="1"/>
          <p:nvPr/>
        </p:nvSpPr>
        <p:spPr>
          <a:xfrm>
            <a:off x="7293027" y="4644150"/>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3</a:t>
            </a:r>
            <a:endParaRPr lang="en-GB" sz="1600" dirty="0">
              <a:latin typeface="Calibri" panose="020F0502020204030204" pitchFamily="34" charset="0"/>
              <a:cs typeface="Calibri" panose="020F0502020204030204" pitchFamily="34" charset="0"/>
            </a:endParaRPr>
          </a:p>
        </p:txBody>
      </p:sp>
      <p:cxnSp>
        <p:nvCxnSpPr>
          <p:cNvPr id="5" name="直接箭头连接符 4">
            <a:extLst>
              <a:ext uri="{FF2B5EF4-FFF2-40B4-BE49-F238E27FC236}">
                <a16:creationId xmlns:a16="http://schemas.microsoft.com/office/drawing/2014/main" id="{ED396345-53E5-A92C-2988-7583B3DDFCF5}"/>
              </a:ext>
            </a:extLst>
          </p:cNvPr>
          <p:cNvCxnSpPr>
            <a:cxnSpLocks/>
          </p:cNvCxnSpPr>
          <p:nvPr/>
        </p:nvCxnSpPr>
        <p:spPr>
          <a:xfrm flipH="1">
            <a:off x="1263650" y="3319463"/>
            <a:ext cx="311150" cy="1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B587A01-06A4-CD74-5E56-E17B13365A80}"/>
              </a:ext>
            </a:extLst>
          </p:cNvPr>
          <p:cNvCxnSpPr>
            <a:cxnSpLocks/>
            <a:stCxn id="25" idx="0"/>
          </p:cNvCxnSpPr>
          <p:nvPr/>
        </p:nvCxnSpPr>
        <p:spPr>
          <a:xfrm flipH="1" flipV="1">
            <a:off x="1187450" y="3384550"/>
            <a:ext cx="3213" cy="584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21">
            <a:extLst>
              <a:ext uri="{FF2B5EF4-FFF2-40B4-BE49-F238E27FC236}">
                <a16:creationId xmlns:a16="http://schemas.microsoft.com/office/drawing/2014/main" id="{FA7C7961-E14E-DF01-1FDE-B482D687E4F3}"/>
              </a:ext>
            </a:extLst>
          </p:cNvPr>
          <p:cNvSpPr txBox="1"/>
          <p:nvPr/>
        </p:nvSpPr>
        <p:spPr>
          <a:xfrm>
            <a:off x="298345" y="3070286"/>
            <a:ext cx="1005303" cy="338554"/>
          </a:xfrm>
          <a:prstGeom prst="rect">
            <a:avLst/>
          </a:prstGeom>
          <a:noFill/>
        </p:spPr>
        <p:txBody>
          <a:bodyPr wrap="square" rtlCol="0">
            <a:spAutoFit/>
          </a:bodyPr>
          <a:lstStyle/>
          <a:p>
            <a:r>
              <a:rPr lang="zh-CN" altLang="en-US" sz="1600" dirty="0">
                <a:solidFill>
                  <a:srgbClr val="00B0F0"/>
                </a:solidFill>
                <a:latin typeface="Calibri" panose="020F0502020204030204" pitchFamily="34" charset="0"/>
                <a:cs typeface="Calibri" panose="020F0502020204030204" pitchFamily="34" charset="0"/>
              </a:rPr>
              <a:t>大智能体</a:t>
            </a:r>
            <a:endParaRPr lang="en-GB" sz="1600" dirty="0">
              <a:solidFill>
                <a:srgbClr val="00B0F0"/>
              </a:solidFill>
              <a:latin typeface="Calibri" panose="020F0502020204030204" pitchFamily="34" charset="0"/>
              <a:cs typeface="Calibri" panose="020F0502020204030204" pitchFamily="34" charset="0"/>
            </a:endParaRPr>
          </a:p>
        </p:txBody>
      </p:sp>
      <p:sp>
        <p:nvSpPr>
          <p:cNvPr id="42" name="内容占位符 2">
            <a:extLst>
              <a:ext uri="{FF2B5EF4-FFF2-40B4-BE49-F238E27FC236}">
                <a16:creationId xmlns:a16="http://schemas.microsoft.com/office/drawing/2014/main" id="{ADEBF220-E15E-AD8D-8BC8-B8FE269190A1}"/>
              </a:ext>
            </a:extLst>
          </p:cNvPr>
          <p:cNvSpPr txBox="1">
            <a:spLocks/>
          </p:cNvSpPr>
          <p:nvPr/>
        </p:nvSpPr>
        <p:spPr>
          <a:xfrm>
            <a:off x="502442" y="5250048"/>
            <a:ext cx="8137922" cy="1246002"/>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缺点：</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57250" lvl="1" indent="-4572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动作空间太大，以至于状态转移和奖励函数的复杂度太高，往往需要极大量的数据和算力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57250" lvl="1" indent="-4572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无法处理非合作的任务，例如对抗任务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ustDataLst>
      <p:tags r:id="rId1"/>
    </p:custDataLst>
    <p:extLst>
      <p:ext uri="{BB962C8B-B14F-4D97-AF65-F5344CB8AC3E}">
        <p14:creationId xmlns:p14="http://schemas.microsoft.com/office/powerpoint/2010/main" val="1348925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完全中心化方法</a:t>
            </a:r>
            <a:r>
              <a:rPr lang="en-US" altLang="zh-CN" dirty="0"/>
              <a:t>2</a:t>
            </a:r>
            <a:r>
              <a:rPr lang="zh-CN" altLang="en-US" dirty="0"/>
              <a:t>：纳什</a:t>
            </a:r>
            <a:r>
              <a:rPr lang="en-US" altLang="zh-CN" dirty="0"/>
              <a:t>Q</a:t>
            </a:r>
            <a:r>
              <a:rPr lang="zh-CN" altLang="en-US" dirty="0"/>
              <a:t>学习</a:t>
            </a:r>
            <a:endParaRPr 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EB9EE2DB-3CB7-D98C-05E4-4CBFCFB03446}"/>
                  </a:ext>
                </a:extLst>
              </p:cNvPr>
              <p:cNvSpPr txBox="1">
                <a:spLocks/>
              </p:cNvSpPr>
              <p:nvPr/>
            </p:nvSpPr>
            <p:spPr>
              <a:xfrm>
                <a:off x="502442" y="1303324"/>
                <a:ext cx="8137922" cy="4617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给定联合</a:t>
                </a:r>
                <a14:m>
                  <m:oMath xmlns:m="http://schemas.openxmlformats.org/officeDocument/2006/math">
                    <m:r>
                      <a:rPr lang="zh-CN" altLang="en-US" b="1" i="1" dirty="0">
                        <a:latin typeface="Cambria Math" panose="02040503050406030204" pitchFamily="18" charset="0"/>
                      </a:rPr>
                      <m:t>策略</m:t>
                    </m:r>
                    <m:r>
                      <a:rPr lang="en-US" altLang="zh-CN" b="1" i="1" dirty="0" smtClean="0">
                        <a:latin typeface="Cambria Math" panose="02040503050406030204" pitchFamily="18" charset="0"/>
                      </a:rPr>
                      <m:t> </m:t>
                    </m:r>
                    <m:r>
                      <a:rPr lang="en-US" altLang="zh-CN" b="1" i="1" dirty="0" smtClean="0">
                        <a:latin typeface="Cambria Math" panose="02040503050406030204" pitchFamily="18" charset="0"/>
                      </a:rPr>
                      <m:t>𝝅</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，其智能体</a:t>
                </a:r>
                <a14:m>
                  <m:oMath xmlns:m="http://schemas.openxmlformats.org/officeDocument/2006/math">
                    <m:r>
                      <a:rPr lang="en-US" altLang="zh-CN"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的价值函数为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EB9EE2DB-3CB7-D98C-05E4-4CBFCFB03446}"/>
                  </a:ext>
                </a:extLst>
              </p:cNvPr>
              <p:cNvSpPr txBox="1">
                <a:spLocks noRot="1" noChangeAspect="1" noMove="1" noResize="1" noEditPoints="1" noAdjustHandles="1" noChangeArrowheads="1" noChangeShapeType="1" noTextEdit="1"/>
              </p:cNvSpPr>
              <p:nvPr/>
            </p:nvSpPr>
            <p:spPr>
              <a:xfrm>
                <a:off x="502442" y="1303324"/>
                <a:ext cx="8137922" cy="461776"/>
              </a:xfrm>
              <a:prstGeom prst="rect">
                <a:avLst/>
              </a:prstGeom>
              <a:blipFill>
                <a:blip r:embed="rId5"/>
                <a:stretch>
                  <a:fillRect l="-449" t="-7895"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D14E0F72-412C-1C2E-7406-706F2C40AD88}"/>
                  </a:ext>
                </a:extLst>
              </p:cNvPr>
              <p:cNvSpPr txBox="1">
                <a:spLocks/>
              </p:cNvSpPr>
              <p:nvPr/>
            </p:nvSpPr>
            <p:spPr>
              <a:xfrm>
                <a:off x="502442" y="2570230"/>
                <a:ext cx="8137922" cy="4617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因此，</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针对智能体</a:t>
                </a:r>
                <a14:m>
                  <m:oMath xmlns:m="http://schemas.openxmlformats.org/officeDocument/2006/math">
                    <m:r>
                      <a:rPr lang="en-US" altLang="zh-CN"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优化</a:t>
                </a:r>
                <a14:m>
                  <m:oMath xmlns:m="http://schemas.openxmlformats.org/officeDocument/2006/math">
                    <m:r>
                      <a:rPr lang="en-US" altLang="zh-CN" b="0" i="0" dirty="0" smtClean="0">
                        <a:latin typeface="Cambria Math" panose="02040503050406030204" pitchFamily="18" charset="0"/>
                      </a:rPr>
                      <m:t> </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𝑉</m:t>
                        </m:r>
                      </m:e>
                      <m:sub>
                        <m:r>
                          <a:rPr lang="en-US" altLang="zh-CN" i="1" dirty="0">
                            <a:latin typeface="Cambria Math" panose="02040503050406030204" pitchFamily="18" charset="0"/>
                          </a:rPr>
                          <m:t>𝑖</m:t>
                        </m:r>
                      </m:sub>
                      <m:sup>
                        <m:r>
                          <a:rPr lang="en-US" altLang="zh-CN" b="1" i="1" dirty="0">
                            <a:latin typeface="Cambria Math" panose="02040503050406030204" pitchFamily="18" charset="0"/>
                          </a:rPr>
                          <m:t>𝝅</m:t>
                        </m:r>
                      </m:sup>
                    </m:sSub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𝑠</m:t>
                        </m:r>
                      </m:e>
                    </m:d>
                    <m:r>
                      <a:rPr lang="en-US" altLang="zh-CN" b="0" i="1" dirty="0" smtClean="0">
                        <a:latin typeface="Cambria Math" panose="02040503050406030204" pitchFamily="18" charset="0"/>
                      </a:rPr>
                      <m:t> </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依赖于联合策略 </a:t>
                </a:r>
                <a14:m>
                  <m:oMath xmlns:m="http://schemas.openxmlformats.org/officeDocument/2006/math">
                    <m:r>
                      <a:rPr lang="en-US" altLang="zh-CN" b="1" i="1" dirty="0">
                        <a:latin typeface="Cambria Math" panose="02040503050406030204" pitchFamily="18" charset="0"/>
                      </a:rPr>
                      <m:t>𝝅</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7" name="内容占位符 2">
                <a:extLst>
                  <a:ext uri="{FF2B5EF4-FFF2-40B4-BE49-F238E27FC236}">
                    <a16:creationId xmlns:a16="http://schemas.microsoft.com/office/drawing/2014/main" id="{D14E0F72-412C-1C2E-7406-706F2C40AD88}"/>
                  </a:ext>
                </a:extLst>
              </p:cNvPr>
              <p:cNvSpPr txBox="1">
                <a:spLocks noRot="1" noChangeAspect="1" noMove="1" noResize="1" noEditPoints="1" noAdjustHandles="1" noChangeArrowheads="1" noChangeShapeType="1" noTextEdit="1"/>
              </p:cNvSpPr>
              <p:nvPr/>
            </p:nvSpPr>
            <p:spPr>
              <a:xfrm>
                <a:off x="502442" y="2570230"/>
                <a:ext cx="8137922" cy="461776"/>
              </a:xfrm>
              <a:prstGeom prst="rect">
                <a:avLst/>
              </a:prstGeom>
              <a:blipFill>
                <a:blip r:embed="rId6"/>
                <a:stretch>
                  <a:fillRect l="-449" t="-8000" b="-1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CF043A74-6FDF-5C90-388A-C2058174BD01}"/>
                  </a:ext>
                </a:extLst>
              </p:cNvPr>
              <p:cNvSpPr txBox="1">
                <a:spLocks/>
              </p:cNvSpPr>
              <p:nvPr/>
            </p:nvSpPr>
            <p:spPr>
              <a:xfrm>
                <a:off x="502442" y="3227270"/>
                <a:ext cx="8137922" cy="91293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在</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随机博弈中的纳什均衡（</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Nash Equilibrium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）可以由一个联合策略</a:t>
                </a:r>
                <a14:m>
                  <m:oMath xmlns:m="http://schemas.openxmlformats.org/officeDocument/2006/math">
                    <m:sSup>
                      <m:sSupPr>
                        <m:ctrlPr>
                          <a:rPr lang="en-US" altLang="zh-CN" b="1" i="1" dirty="0">
                            <a:latin typeface="Cambria Math" panose="02040503050406030204" pitchFamily="18" charset="0"/>
                          </a:rPr>
                        </m:ctrlPr>
                      </m:sSupPr>
                      <m:e>
                        <m:r>
                          <a:rPr lang="en-US" altLang="zh-CN" b="1" i="1" dirty="0">
                            <a:latin typeface="Cambria Math" panose="02040503050406030204" pitchFamily="18" charset="0"/>
                          </a:rPr>
                          <m:t>𝝅</m:t>
                        </m:r>
                      </m:e>
                      <m:sup>
                        <m:r>
                          <a:rPr lang="en-US" altLang="zh-CN" b="1" i="1" dirty="0">
                            <a:latin typeface="Cambria Math" panose="02040503050406030204" pitchFamily="18" charset="0"/>
                          </a:rPr>
                          <m:t>∗</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来表示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CF043A74-6FDF-5C90-388A-C2058174BD01}"/>
                  </a:ext>
                </a:extLst>
              </p:cNvPr>
              <p:cNvSpPr txBox="1">
                <a:spLocks noRot="1" noChangeAspect="1" noMove="1" noResize="1" noEditPoints="1" noAdjustHandles="1" noChangeArrowheads="1" noChangeShapeType="1" noTextEdit="1"/>
              </p:cNvSpPr>
              <p:nvPr/>
            </p:nvSpPr>
            <p:spPr>
              <a:xfrm>
                <a:off x="502442" y="3227270"/>
                <a:ext cx="8137922" cy="912930"/>
              </a:xfrm>
              <a:prstGeom prst="rect">
                <a:avLst/>
              </a:prstGeom>
              <a:blipFill>
                <a:blip r:embed="rId7"/>
                <a:stretch>
                  <a:fillRect l="-449" t="-3333" r="-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14F61E4-B099-D0CE-1053-B07B07C68BAE}"/>
                  </a:ext>
                </a:extLst>
              </p:cNvPr>
              <p:cNvSpPr txBox="1"/>
              <p:nvPr/>
            </p:nvSpPr>
            <p:spPr>
              <a:xfrm>
                <a:off x="2165350" y="385413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𝝅</m:t>
                          </m:r>
                        </m:e>
                        <m:sup>
                          <m:r>
                            <a:rPr lang="en-US" altLang="zh-CN" b="1" i="1" dirty="0" smtClean="0">
                              <a:latin typeface="Cambria Math" panose="02040503050406030204" pitchFamily="18" charset="0"/>
                            </a:rPr>
                            <m:t>∗</m:t>
                          </m:r>
                        </m:sup>
                      </m:sSup>
                      <m:r>
                        <a:rPr lang="en-US" altLang="zh-CN" b="1" i="1" dirty="0" smtClean="0">
                          <a:latin typeface="Cambria Math" panose="02040503050406030204" pitchFamily="18" charset="0"/>
                        </a:rPr>
                        <m:t>=</m:t>
                      </m:r>
                      <m:d>
                        <m:dPr>
                          <m:begChr m:val="["/>
                          <m:endChr m:val="]"/>
                          <m:ctrlPr>
                            <a:rPr lang="en-US" altLang="zh-CN" b="1" i="1" dirty="0" smtClean="0">
                              <a:latin typeface="Cambria Math" panose="02040503050406030204" pitchFamily="18" charset="0"/>
                            </a:rPr>
                          </m:ctrlPr>
                        </m:dPr>
                        <m:e>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𝜋</m:t>
                              </m:r>
                            </m:e>
                            <m:sub>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m:t>
                              </m:r>
                            </m:sup>
                          </m:sSubSup>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i="1" dirty="0">
                                  <a:latin typeface="Cambria Math" panose="02040503050406030204" pitchFamily="18" charset="0"/>
                                </a:rPr>
                                <m:t>𝜋</m:t>
                              </m:r>
                            </m:e>
                            <m:sub>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m:t>
                              </m:r>
                            </m:sup>
                          </m:sSubSup>
                          <m:r>
                            <a:rPr lang="en-US" altLang="zh-CN" i="1" dirty="0">
                              <a:latin typeface="Cambria Math" panose="02040503050406030204" pitchFamily="18" charset="0"/>
                            </a:rPr>
                            <m:t>,</m:t>
                          </m:r>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i="1" dirty="0">
                                  <a:latin typeface="Cambria Math" panose="02040503050406030204" pitchFamily="18" charset="0"/>
                                </a:rPr>
                                <m:t>𝜋</m:t>
                              </m:r>
                            </m:e>
                            <m:sub>
                              <m:r>
                                <a:rPr lang="en-US" altLang="zh-CN" b="0" i="1" dirty="0" smtClean="0">
                                  <a:latin typeface="Cambria Math" panose="02040503050406030204" pitchFamily="18" charset="0"/>
                                </a:rPr>
                                <m:t>𝑁</m:t>
                              </m:r>
                            </m:sub>
                            <m:sup>
                              <m:r>
                                <a:rPr lang="en-US" altLang="zh-CN" b="0" i="1" dirty="0" smtClean="0">
                                  <a:latin typeface="Cambria Math" panose="02040503050406030204" pitchFamily="18" charset="0"/>
                                </a:rPr>
                                <m:t>∗</m:t>
                              </m:r>
                            </m:sup>
                          </m:sSubSup>
                        </m:e>
                      </m:d>
                    </m:oMath>
                  </m:oMathPara>
                </a14:m>
                <a:endParaRPr lang="zh-CN" altLang="en-US" dirty="0"/>
              </a:p>
            </p:txBody>
          </p:sp>
        </mc:Choice>
        <mc:Fallback xmlns="">
          <p:sp>
            <p:nvSpPr>
              <p:cNvPr id="10" name="文本框 9">
                <a:extLst>
                  <a:ext uri="{FF2B5EF4-FFF2-40B4-BE49-F238E27FC236}">
                    <a16:creationId xmlns:a16="http://schemas.microsoft.com/office/drawing/2014/main" id="{814F61E4-B099-D0CE-1053-B07B07C68BAE}"/>
                  </a:ext>
                </a:extLst>
              </p:cNvPr>
              <p:cNvSpPr txBox="1">
                <a:spLocks noRot="1" noChangeAspect="1" noMove="1" noResize="1" noEditPoints="1" noAdjustHandles="1" noChangeArrowheads="1" noChangeShapeType="1" noTextEdit="1"/>
              </p:cNvSpPr>
              <p:nvPr/>
            </p:nvSpPr>
            <p:spPr>
              <a:xfrm>
                <a:off x="2165350" y="3854134"/>
                <a:ext cx="4572000" cy="369332"/>
              </a:xfrm>
              <a:prstGeom prst="rect">
                <a:avLst/>
              </a:prstGeom>
              <a:blipFill>
                <a:blip r:embed="rId8"/>
                <a:stretch>
                  <a:fillRect b="-1639"/>
                </a:stretch>
              </a:blipFill>
            </p:spPr>
            <p:txBody>
              <a:bodyPr/>
              <a:lstStyle/>
              <a:p>
                <a:r>
                  <a:rPr lang="zh-CN" altLang="en-US">
                    <a:noFill/>
                  </a:rPr>
                  <a:t> </a:t>
                </a:r>
              </a:p>
            </p:txBody>
          </p:sp>
        </mc:Fallback>
      </mc:AlternateContent>
      <p:sp>
        <p:nvSpPr>
          <p:cNvPr id="11" name="内容占位符 2">
            <a:extLst>
              <a:ext uri="{FF2B5EF4-FFF2-40B4-BE49-F238E27FC236}">
                <a16:creationId xmlns:a16="http://schemas.microsoft.com/office/drawing/2014/main" id="{9228D2D7-7908-6FC1-2558-7EB875B51B52}"/>
              </a:ext>
            </a:extLst>
          </p:cNvPr>
          <p:cNvSpPr txBox="1">
            <a:spLocks/>
          </p:cNvSpPr>
          <p:nvPr/>
        </p:nvSpPr>
        <p:spPr>
          <a:xfrm>
            <a:off x="800100" y="4310599"/>
            <a:ext cx="7840264" cy="45646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如果没有任何一个智能体有动机去进一步修改它的策略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5CE3089-66DE-5434-7DA8-1D56C8DF9331}"/>
                  </a:ext>
                </a:extLst>
              </p:cNvPr>
              <p:cNvSpPr txBox="1"/>
              <p:nvPr/>
            </p:nvSpPr>
            <p:spPr>
              <a:xfrm>
                <a:off x="1755517" y="4850330"/>
                <a:ext cx="5853910" cy="405688"/>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r>
                          <a:rPr lang="en-US" altLang="zh-CN" b="0" i="1" dirty="0">
                            <a:latin typeface="Cambria Math" panose="02040503050406030204" pitchFamily="18" charset="0"/>
                          </a:rPr>
                          <m:t>𝑉</m:t>
                        </m:r>
                      </m:e>
                      <m:sub>
                        <m:r>
                          <a:rPr lang="en-US" altLang="zh-CN" b="0" i="1" dirty="0" smtClean="0">
                            <a:latin typeface="Cambria Math" panose="02040503050406030204" pitchFamily="18" charset="0"/>
                          </a:rPr>
                          <m:t>𝑖</m:t>
                        </m:r>
                      </m:sub>
                      <m:sup>
                        <m:sSup>
                          <m:sSupPr>
                            <m:ctrlPr>
                              <a:rPr lang="en-US" altLang="zh-CN" b="1" i="1" dirty="0">
                                <a:latin typeface="Cambria Math" panose="02040503050406030204" pitchFamily="18" charset="0"/>
                              </a:rPr>
                            </m:ctrlPr>
                          </m:sSupPr>
                          <m:e>
                            <m:r>
                              <a:rPr lang="en-US" altLang="zh-CN" b="1" i="1" dirty="0">
                                <a:latin typeface="Cambria Math" panose="02040503050406030204" pitchFamily="18" charset="0"/>
                              </a:rPr>
                              <m:t>𝝅</m:t>
                            </m:r>
                          </m:e>
                          <m:sup>
                            <m:r>
                              <a:rPr lang="en-US" altLang="zh-CN" b="1" i="1" dirty="0">
                                <a:latin typeface="Cambria Math" panose="02040503050406030204" pitchFamily="18" charset="0"/>
                              </a:rPr>
                              <m:t>∗</m:t>
                            </m:r>
                          </m:sup>
                        </m:sSup>
                      </m:sup>
                    </m:sSubSup>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𝑠</m:t>
                        </m:r>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𝑉</m:t>
                        </m:r>
                      </m:e>
                      <m:sub>
                        <m:r>
                          <a:rPr lang="en-US" altLang="zh-CN" b="0" i="1" dirty="0" smtClean="0">
                            <a:latin typeface="Cambria Math" panose="02040503050406030204" pitchFamily="18" charset="0"/>
                          </a:rPr>
                          <m:t>𝑖</m:t>
                        </m:r>
                      </m:sub>
                    </m:sSub>
                    <m:d>
                      <m:dPr>
                        <m:ctrlPr>
                          <a:rPr lang="en-US" altLang="zh-CN" i="1" dirty="0">
                            <a:latin typeface="Cambria Math" panose="02040503050406030204" pitchFamily="18" charset="0"/>
                          </a:rPr>
                        </m:ctrlPr>
                      </m:dPr>
                      <m:e>
                        <m:r>
                          <a:rPr lang="en-US" altLang="zh-CN" i="1" dirty="0">
                            <a:latin typeface="Cambria Math" panose="02040503050406030204" pitchFamily="18" charset="0"/>
                          </a:rPr>
                          <m:t>𝑠</m:t>
                        </m:r>
                        <m:r>
                          <a:rPr lang="en-US" altLang="zh-CN" b="0" i="1" dirty="0" smtClean="0">
                            <a:latin typeface="Cambria Math" panose="02040503050406030204" pitchFamily="18" charset="0"/>
                          </a:rPr>
                          <m:t>;</m:t>
                        </m:r>
                        <m:sSup>
                          <m:sSupPr>
                            <m:ctrlPr>
                              <a:rPr lang="en-US" altLang="zh-CN" b="1" i="1" dirty="0">
                                <a:latin typeface="Cambria Math" panose="02040503050406030204" pitchFamily="18" charset="0"/>
                              </a:rPr>
                            </m:ctrlPr>
                          </m:sSupPr>
                          <m:e>
                            <m:r>
                              <a:rPr lang="en-US" altLang="zh-CN" b="1" i="1" dirty="0">
                                <a:latin typeface="Cambria Math" panose="02040503050406030204" pitchFamily="18" charset="0"/>
                              </a:rPr>
                              <m:t>𝝅</m:t>
                            </m:r>
                          </m:e>
                          <m:sup>
                            <m:r>
                              <a:rPr lang="en-US" altLang="zh-CN" b="1" i="1" dirty="0">
                                <a:latin typeface="Cambria Math" panose="02040503050406030204" pitchFamily="18" charset="0"/>
                              </a:rPr>
                              <m:t>∗</m:t>
                            </m:r>
                          </m:sup>
                        </m:sSup>
                      </m:e>
                    </m:d>
                    <m:r>
                      <a:rPr lang="en-US" altLang="zh-CN" b="0"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𝑖</m:t>
                        </m:r>
                      </m:sub>
                    </m:sSub>
                    <m:d>
                      <m:dPr>
                        <m:ctrlPr>
                          <a:rPr lang="en-US" altLang="zh-CN" i="1" dirty="0">
                            <a:latin typeface="Cambria Math" panose="02040503050406030204" pitchFamily="18" charset="0"/>
                          </a:rPr>
                        </m:ctrlPr>
                      </m:dPr>
                      <m:e>
                        <m:r>
                          <a:rPr lang="en-US" altLang="zh-CN" i="1" dirty="0">
                            <a:latin typeface="Cambria Math" panose="02040503050406030204" pitchFamily="18" charset="0"/>
                          </a:rPr>
                          <m:t>𝑠</m:t>
                        </m:r>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𝜋</m:t>
                            </m:r>
                          </m:e>
                          <m:sub>
                            <m:r>
                              <a:rPr lang="en-US" altLang="zh-CN" b="0" i="1" dirty="0" smtClean="0">
                                <a:latin typeface="Cambria Math" panose="02040503050406030204" pitchFamily="18" charset="0"/>
                              </a:rPr>
                              <m:t>𝑖</m:t>
                            </m:r>
                          </m:sub>
                          <m:sup>
                            <m:r>
                              <a:rPr lang="en-US" altLang="zh-CN" i="1" dirty="0">
                                <a:latin typeface="Cambria Math" panose="02040503050406030204" pitchFamily="18" charset="0"/>
                              </a:rPr>
                              <m:t>∗</m:t>
                            </m:r>
                          </m:sup>
                        </m:sSubSup>
                        <m:r>
                          <a:rPr lang="en-US" altLang="zh-CN" b="1" i="1" dirty="0" smtClean="0">
                            <a:latin typeface="Cambria Math" panose="02040503050406030204" pitchFamily="18" charset="0"/>
                          </a:rPr>
                          <m:t>,</m:t>
                        </m:r>
                        <m:sSubSup>
                          <m:sSubSupPr>
                            <m:ctrlPr>
                              <a:rPr lang="en-US" altLang="zh-CN" b="1" i="1" dirty="0" smtClean="0">
                                <a:latin typeface="Cambria Math" panose="02040503050406030204" pitchFamily="18" charset="0"/>
                              </a:rPr>
                            </m:ctrlPr>
                          </m:sSubSupPr>
                          <m:e>
                            <m:r>
                              <a:rPr lang="en-US" altLang="zh-CN" b="1" i="1" dirty="0">
                                <a:latin typeface="Cambria Math" panose="02040503050406030204" pitchFamily="18" charset="0"/>
                              </a:rPr>
                              <m:t>𝝅</m:t>
                            </m:r>
                          </m:e>
                          <m:sub>
                            <m:r>
                              <a:rPr lang="en-US" altLang="zh-CN" b="1" i="1" dirty="0" smtClean="0">
                                <a:latin typeface="Cambria Math" panose="02040503050406030204" pitchFamily="18" charset="0"/>
                              </a:rPr>
                              <m:t>−</m:t>
                            </m:r>
                            <m:r>
                              <a:rPr lang="en-US" altLang="zh-CN" b="0" i="1" dirty="0" smtClean="0">
                                <a:latin typeface="Cambria Math" panose="02040503050406030204" pitchFamily="18" charset="0"/>
                              </a:rPr>
                              <m:t>𝑖</m:t>
                            </m:r>
                          </m:sub>
                          <m:sup>
                            <m:r>
                              <a:rPr lang="en-US" altLang="zh-CN" b="1" i="1" dirty="0">
                                <a:latin typeface="Cambria Math" panose="02040503050406030204" pitchFamily="18" charset="0"/>
                              </a:rPr>
                              <m:t>∗</m:t>
                            </m:r>
                          </m:sup>
                        </m:sSubSup>
                      </m:e>
                    </m:d>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𝑖</m:t>
                        </m:r>
                      </m:sub>
                    </m:sSub>
                    <m:d>
                      <m:dPr>
                        <m:ctrlPr>
                          <a:rPr lang="en-US" altLang="zh-CN" i="1" dirty="0">
                            <a:latin typeface="Cambria Math" panose="02040503050406030204" pitchFamily="18" charset="0"/>
                          </a:rPr>
                        </m:ctrlPr>
                      </m:dPr>
                      <m:e>
                        <m:r>
                          <a:rPr lang="en-US" altLang="zh-CN" i="1" dirty="0">
                            <a:latin typeface="Cambria Math" panose="02040503050406030204" pitchFamily="18" charset="0"/>
                          </a:rPr>
                          <m:t>𝑠</m:t>
                        </m:r>
                        <m:r>
                          <a:rPr lang="en-US" altLang="zh-CN" i="1" dirty="0">
                            <a:latin typeface="Cambria Math" panose="02040503050406030204" pitchFamily="18" charset="0"/>
                          </a:rPr>
                          <m:t>;</m:t>
                        </m:r>
                        <m:sSub>
                          <m:sSubPr>
                            <m:ctrlPr>
                              <a:rPr lang="en-US" altLang="zh-CN" b="0" i="1" dirty="0" smtClean="0">
                                <a:solidFill>
                                  <a:srgbClr val="00B0F0"/>
                                </a:solidFill>
                                <a:latin typeface="Cambria Math" panose="02040503050406030204" pitchFamily="18" charset="0"/>
                              </a:rPr>
                            </m:ctrlPr>
                          </m:sSubPr>
                          <m:e>
                            <m:r>
                              <a:rPr lang="en-US" altLang="zh-CN" b="0" i="1" dirty="0" smtClean="0">
                                <a:solidFill>
                                  <a:srgbClr val="00B0F0"/>
                                </a:solidFill>
                                <a:latin typeface="Cambria Math" panose="02040503050406030204" pitchFamily="18" charset="0"/>
                              </a:rPr>
                              <m:t>𝜋</m:t>
                            </m:r>
                          </m:e>
                          <m:sub>
                            <m:r>
                              <a:rPr lang="en-US" altLang="zh-CN" b="0" i="1" dirty="0" smtClean="0">
                                <a:solidFill>
                                  <a:srgbClr val="00B0F0"/>
                                </a:solidFill>
                                <a:latin typeface="Cambria Math" panose="02040503050406030204" pitchFamily="18" charset="0"/>
                              </a:rPr>
                              <m:t>𝑖</m:t>
                            </m:r>
                          </m:sub>
                        </m:sSub>
                        <m:r>
                          <a:rPr lang="en-US" altLang="zh-CN" b="1" i="1" dirty="0" smtClean="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b="1" i="1" dirty="0">
                                <a:latin typeface="Cambria Math" panose="02040503050406030204" pitchFamily="18" charset="0"/>
                              </a:rPr>
                              <m:t>𝝅</m:t>
                            </m:r>
                          </m:e>
                          <m:sub>
                            <m:r>
                              <a:rPr lang="en-US" altLang="zh-CN" b="1" i="1" dirty="0">
                                <a:latin typeface="Cambria Math" panose="02040503050406030204" pitchFamily="18" charset="0"/>
                              </a:rPr>
                              <m:t>−</m:t>
                            </m:r>
                            <m:r>
                              <a:rPr lang="en-US" altLang="zh-CN" i="1" dirty="0">
                                <a:latin typeface="Cambria Math" panose="02040503050406030204" pitchFamily="18" charset="0"/>
                              </a:rPr>
                              <m:t>𝑖</m:t>
                            </m:r>
                          </m:sub>
                          <m:sup>
                            <m:r>
                              <a:rPr lang="en-US" altLang="zh-CN" b="1" i="1" dirty="0">
                                <a:latin typeface="Cambria Math" panose="02040503050406030204" pitchFamily="18" charset="0"/>
                              </a:rPr>
                              <m:t>∗</m:t>
                            </m:r>
                          </m:sup>
                        </m:sSubSup>
                      </m:e>
                    </m:d>
                    <m:r>
                      <a:rPr lang="en-US" altLang="zh-CN" b="0" i="0" dirty="0" smtClean="0">
                        <a:latin typeface="Cambria Math" panose="02040503050406030204" pitchFamily="18" charset="0"/>
                      </a:rPr>
                      <m:t> </m:t>
                    </m:r>
                    <m:r>
                      <m:rPr>
                        <m:sty m:val="p"/>
                      </m:rPr>
                      <a:rPr lang="en-US" altLang="zh-CN" i="1" dirty="0">
                        <a:latin typeface="Cambria Math" panose="02040503050406030204" pitchFamily="18" charset="0"/>
                      </a:rPr>
                      <m:t>for</m:t>
                    </m:r>
                    <m:r>
                      <a:rPr lang="en-US" altLang="zh-CN" b="0" i="0" dirty="0" smtClean="0">
                        <a:latin typeface="Cambria Math" panose="02040503050406030204" pitchFamily="18" charset="0"/>
                      </a:rPr>
                      <m:t> </m:t>
                    </m:r>
                    <m:r>
                      <a:rPr lang="en-US" altLang="zh-CN" b="0" i="1" dirty="0" smtClean="0">
                        <a:latin typeface="Cambria Math" panose="02040503050406030204" pitchFamily="18" charset="0"/>
                        <a:ea typeface="Cambria Math" panose="02040503050406030204" pitchFamily="18" charset="0"/>
                      </a:rPr>
                      <m:t>∀</m:t>
                    </m:r>
                    <m:sSub>
                      <m:sSubPr>
                        <m:ctrlPr>
                          <a:rPr lang="en-US" altLang="zh-CN" i="1" dirty="0">
                            <a:solidFill>
                              <a:srgbClr val="00B0F0"/>
                            </a:solidFill>
                            <a:latin typeface="Cambria Math" panose="02040503050406030204" pitchFamily="18" charset="0"/>
                          </a:rPr>
                        </m:ctrlPr>
                      </m:sSubPr>
                      <m:e>
                        <m:r>
                          <a:rPr lang="en-US" altLang="zh-CN" i="1" dirty="0">
                            <a:solidFill>
                              <a:srgbClr val="00B0F0"/>
                            </a:solidFill>
                            <a:latin typeface="Cambria Math" panose="02040503050406030204" pitchFamily="18" charset="0"/>
                          </a:rPr>
                          <m:t>𝜋</m:t>
                        </m:r>
                      </m:e>
                      <m:sub>
                        <m:r>
                          <a:rPr lang="en-US" altLang="zh-CN" i="1" dirty="0">
                            <a:solidFill>
                              <a:srgbClr val="00B0F0"/>
                            </a:solidFill>
                            <a:latin typeface="Cambria Math" panose="02040503050406030204" pitchFamily="18" charset="0"/>
                          </a:rPr>
                          <m:t>𝑖</m:t>
                        </m:r>
                      </m:sub>
                    </m:sSub>
                  </m:oMath>
                </a14:m>
                <a:endParaRPr lang="zh-CN" altLang="en-US" dirty="0"/>
              </a:p>
            </p:txBody>
          </p:sp>
        </mc:Choice>
        <mc:Fallback xmlns="">
          <p:sp>
            <p:nvSpPr>
              <p:cNvPr id="12" name="文本框 11">
                <a:extLst>
                  <a:ext uri="{FF2B5EF4-FFF2-40B4-BE49-F238E27FC236}">
                    <a16:creationId xmlns:a16="http://schemas.microsoft.com/office/drawing/2014/main" id="{A5CE3089-66DE-5434-7DA8-1D56C8DF9331}"/>
                  </a:ext>
                </a:extLst>
              </p:cNvPr>
              <p:cNvSpPr txBox="1">
                <a:spLocks noRot="1" noChangeAspect="1" noMove="1" noResize="1" noEditPoints="1" noAdjustHandles="1" noChangeArrowheads="1" noChangeShapeType="1" noTextEdit="1"/>
              </p:cNvSpPr>
              <p:nvPr/>
            </p:nvSpPr>
            <p:spPr>
              <a:xfrm>
                <a:off x="1755517" y="4850330"/>
                <a:ext cx="5853910" cy="405688"/>
              </a:xfrm>
              <a:prstGeom prst="rect">
                <a:avLst/>
              </a:prstGeom>
              <a:blipFill>
                <a:blip r:embed="rId9"/>
                <a:stretch>
                  <a:fillRect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6287CD0-E0F8-2D41-3555-AAD67DE34F33}"/>
                  </a:ext>
                </a:extLst>
              </p:cNvPr>
              <p:cNvSpPr txBox="1"/>
              <p:nvPr/>
            </p:nvSpPr>
            <p:spPr>
              <a:xfrm>
                <a:off x="2527299" y="563059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dirty="0" smtClean="0">
                              <a:latin typeface="Cambria Math" panose="02040503050406030204" pitchFamily="18" charset="0"/>
                            </a:rPr>
                          </m:ctrlPr>
                        </m:sSubSupPr>
                        <m:e>
                          <m:r>
                            <a:rPr lang="en-US" altLang="zh-CN" b="1" i="1" dirty="0">
                              <a:latin typeface="Cambria Math" panose="02040503050406030204" pitchFamily="18" charset="0"/>
                            </a:rPr>
                            <m:t>𝝅</m:t>
                          </m:r>
                        </m:e>
                        <m:sub>
                          <m:r>
                            <a:rPr lang="en-US" altLang="zh-CN" b="1" i="1" dirty="0">
                              <a:latin typeface="Cambria Math" panose="02040503050406030204" pitchFamily="18" charset="0"/>
                            </a:rPr>
                            <m:t>−</m:t>
                          </m:r>
                          <m:r>
                            <a:rPr lang="en-US" altLang="zh-CN" i="1" dirty="0">
                              <a:latin typeface="Cambria Math" panose="02040503050406030204" pitchFamily="18" charset="0"/>
                            </a:rPr>
                            <m:t>𝑖</m:t>
                          </m:r>
                        </m:sub>
                        <m:sup>
                          <m:r>
                            <a:rPr lang="en-US" altLang="zh-CN" b="1" i="1" dirty="0">
                              <a:latin typeface="Cambria Math" panose="02040503050406030204" pitchFamily="18" charset="0"/>
                            </a:rPr>
                            <m:t>∗</m:t>
                          </m:r>
                        </m:sup>
                      </m:sSubSup>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𝜋</m:t>
                              </m:r>
                            </m:e>
                            <m:sub>
                              <m:r>
                                <a:rPr lang="en-US" altLang="zh-CN" i="1" dirty="0">
                                  <a:latin typeface="Cambria Math" panose="02040503050406030204" pitchFamily="18" charset="0"/>
                                </a:rPr>
                                <m:t>1</m:t>
                              </m:r>
                            </m:sub>
                            <m:sup>
                              <m:r>
                                <a:rPr lang="en-US" altLang="zh-CN" i="1" dirty="0">
                                  <a:latin typeface="Cambria Math" panose="02040503050406030204" pitchFamily="18" charset="0"/>
                                </a:rPr>
                                <m:t>∗</m:t>
                              </m:r>
                            </m:sup>
                          </m:sSubSup>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𝜋</m:t>
                              </m:r>
                            </m:e>
                            <m:sub>
                              <m:r>
                                <a:rPr lang="en-US" altLang="zh-CN" i="1" dirty="0">
                                  <a:latin typeface="Cambria Math" panose="02040503050406030204" pitchFamily="18" charset="0"/>
                                </a:rPr>
                                <m:t>2</m:t>
                              </m:r>
                            </m:sub>
                            <m:sup>
                              <m:r>
                                <a:rPr lang="en-US" altLang="zh-CN" i="1" dirty="0">
                                  <a:latin typeface="Cambria Math" panose="02040503050406030204" pitchFamily="18" charset="0"/>
                                </a:rPr>
                                <m:t>∗</m:t>
                              </m:r>
                            </m:sup>
                          </m:sSubSup>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𝜋</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i="1" dirty="0">
                                  <a:latin typeface="Cambria Math" panose="02040503050406030204" pitchFamily="18" charset="0"/>
                                </a:rPr>
                                <m:t>∗</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𝜋</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i="1" dirty="0">
                                  <a:latin typeface="Cambria Math" panose="02040503050406030204" pitchFamily="18" charset="0"/>
                                </a:rPr>
                                <m:t>∗</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𝜋</m:t>
                              </m:r>
                            </m:e>
                            <m:sub>
                              <m:r>
                                <a:rPr lang="en-US" altLang="zh-CN" i="1" dirty="0">
                                  <a:latin typeface="Cambria Math" panose="02040503050406030204" pitchFamily="18" charset="0"/>
                                </a:rPr>
                                <m:t>𝑁</m:t>
                              </m:r>
                            </m:sub>
                            <m:sup>
                              <m:r>
                                <a:rPr lang="en-US" altLang="zh-CN" i="1" dirty="0">
                                  <a:latin typeface="Cambria Math" panose="02040503050406030204" pitchFamily="18" charset="0"/>
                                </a:rPr>
                                <m:t>∗</m:t>
                              </m:r>
                            </m:sup>
                          </m:sSubSup>
                        </m:e>
                      </m:d>
                    </m:oMath>
                  </m:oMathPara>
                </a14:m>
                <a:endParaRPr lang="zh-CN" altLang="en-US" dirty="0"/>
              </a:p>
            </p:txBody>
          </p:sp>
        </mc:Choice>
        <mc:Fallback xmlns="">
          <p:sp>
            <p:nvSpPr>
              <p:cNvPr id="13" name="文本框 12">
                <a:extLst>
                  <a:ext uri="{FF2B5EF4-FFF2-40B4-BE49-F238E27FC236}">
                    <a16:creationId xmlns:a16="http://schemas.microsoft.com/office/drawing/2014/main" id="{C6287CD0-E0F8-2D41-3555-AAD67DE34F33}"/>
                  </a:ext>
                </a:extLst>
              </p:cNvPr>
              <p:cNvSpPr txBox="1">
                <a:spLocks noRot="1" noChangeAspect="1" noMove="1" noResize="1" noEditPoints="1" noAdjustHandles="1" noChangeArrowheads="1" noChangeShapeType="1" noTextEdit="1"/>
              </p:cNvSpPr>
              <p:nvPr/>
            </p:nvSpPr>
            <p:spPr>
              <a:xfrm>
                <a:off x="2527299" y="5630598"/>
                <a:ext cx="4572000" cy="369332"/>
              </a:xfrm>
              <a:prstGeom prst="rect">
                <a:avLst/>
              </a:prstGeom>
              <a:blipFill>
                <a:blip r:embed="rId10"/>
                <a:stretch>
                  <a:fillRect b="-6667"/>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809B6DDF-B24C-B09F-A2AD-05AE3B1CE9D0}"/>
              </a:ext>
            </a:extLst>
          </p:cNvPr>
          <p:cNvCxnSpPr>
            <a:stCxn id="13" idx="0"/>
          </p:cNvCxnSpPr>
          <p:nvPr/>
        </p:nvCxnSpPr>
        <p:spPr>
          <a:xfrm flipV="1">
            <a:off x="4813299" y="5256018"/>
            <a:ext cx="0" cy="374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B21D43C-1AE7-6795-33C3-F55D7854D813}"/>
                  </a:ext>
                </a:extLst>
              </p:cNvPr>
              <p:cNvSpPr txBox="1"/>
              <p:nvPr/>
            </p:nvSpPr>
            <p:spPr>
              <a:xfrm>
                <a:off x="2830637" y="1765100"/>
                <a:ext cx="4681217" cy="635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dirty="0" smtClean="0">
                              <a:latin typeface="Cambria Math" panose="02040503050406030204" pitchFamily="18" charset="0"/>
                            </a:rPr>
                          </m:ctrlPr>
                        </m:sSubSupPr>
                        <m:e>
                          <m:r>
                            <a:rPr lang="en-US" altLang="zh-CN" b="0" i="1" dirty="0">
                              <a:latin typeface="Cambria Math" panose="02040503050406030204" pitchFamily="18" charset="0"/>
                            </a:rPr>
                            <m:t>𝑉</m:t>
                          </m:r>
                        </m:e>
                        <m:sub>
                          <m:r>
                            <a:rPr lang="en-US" altLang="zh-CN" b="0" i="1" dirty="0" smtClean="0">
                              <a:latin typeface="Cambria Math" panose="02040503050406030204" pitchFamily="18" charset="0"/>
                            </a:rPr>
                            <m:t>𝑖</m:t>
                          </m:r>
                        </m:sub>
                        <m:sup>
                          <m:r>
                            <a:rPr lang="en-US" altLang="zh-CN" b="1" i="1" dirty="0">
                              <a:latin typeface="Cambria Math" panose="02040503050406030204" pitchFamily="18" charset="0"/>
                            </a:rPr>
                            <m:t>𝝅</m:t>
                          </m:r>
                        </m:sup>
                      </m:sSubSup>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𝑠</m:t>
                          </m:r>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𝑉</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𝝅</m:t>
                      </m:r>
                      <m:r>
                        <a:rPr lang="en-US" altLang="zh-CN" b="0" i="1" dirty="0" smtClean="0">
                          <a:latin typeface="Cambria Math" panose="02040503050406030204" pitchFamily="18" charset="0"/>
                        </a:rPr>
                        <m:t>)=</m:t>
                      </m:r>
                      <m:nary>
                        <m:naryPr>
                          <m:chr m:val="∑"/>
                          <m:limLoc m:val="subSup"/>
                          <m:ctrlPr>
                            <a:rPr lang="en-US" altLang="zh-CN" i="1" dirty="0" smtClean="0">
                              <a:latin typeface="Cambria Math" panose="02040503050406030204" pitchFamily="18" charset="0"/>
                            </a:rPr>
                          </m:ctrlPr>
                        </m:naryPr>
                        <m:sub>
                          <m:r>
                            <m:rPr>
                              <m:brk m:alnAt="25"/>
                            </m:rP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𝛾</m:t>
                              </m:r>
                            </m:e>
                            <m:sup>
                              <m:r>
                                <a:rPr lang="en-US" altLang="zh-CN" b="0" i="1" dirty="0" smtClean="0">
                                  <a:latin typeface="Cambria Math" panose="02040503050406030204" pitchFamily="18" charset="0"/>
                                </a:rPr>
                                <m:t>𝑡</m:t>
                              </m:r>
                            </m:sup>
                          </m:sSup>
                        </m:e>
                      </m:nary>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𝔼</m:t>
                          </m:r>
                        </m:e>
                        <m:sub>
                          <m:r>
                            <a:rPr lang="en-US" altLang="zh-CN" b="1" i="1" dirty="0" smtClean="0">
                              <a:latin typeface="Cambria Math" panose="02040503050406030204" pitchFamily="18" charset="0"/>
                            </a:rPr>
                            <m:t>𝝅</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sub>
                      </m:sSub>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𝑖</m:t>
                          </m:r>
                        </m:sub>
                        <m:sup>
                          <m:r>
                            <a:rPr lang="en-US" altLang="zh-CN" b="0" i="1" dirty="0" smtClean="0">
                              <a:latin typeface="Cambria Math" panose="02040503050406030204" pitchFamily="18" charset="0"/>
                            </a:rPr>
                            <m:t>𝑡</m:t>
                          </m:r>
                        </m:sup>
                      </m:sSubSup>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oMath>
                  </m:oMathPara>
                </a14:m>
                <a:endParaRPr lang="zh-CN" altLang="en-US" dirty="0"/>
              </a:p>
            </p:txBody>
          </p:sp>
        </mc:Choice>
        <mc:Fallback xmlns="">
          <p:sp>
            <p:nvSpPr>
              <p:cNvPr id="16" name="文本框 15">
                <a:extLst>
                  <a:ext uri="{FF2B5EF4-FFF2-40B4-BE49-F238E27FC236}">
                    <a16:creationId xmlns:a16="http://schemas.microsoft.com/office/drawing/2014/main" id="{9B21D43C-1AE7-6795-33C3-F55D7854D813}"/>
                  </a:ext>
                </a:extLst>
              </p:cNvPr>
              <p:cNvSpPr txBox="1">
                <a:spLocks noRot="1" noChangeAspect="1" noMove="1" noResize="1" noEditPoints="1" noAdjustHandles="1" noChangeArrowheads="1" noChangeShapeType="1" noTextEdit="1"/>
              </p:cNvSpPr>
              <p:nvPr/>
            </p:nvSpPr>
            <p:spPr>
              <a:xfrm>
                <a:off x="2830637" y="1765100"/>
                <a:ext cx="4681217" cy="635880"/>
              </a:xfrm>
              <a:prstGeom prst="rect">
                <a:avLst/>
              </a:prstGeom>
              <a:blipFill>
                <a:blip r:embed="rId11"/>
                <a:stretch>
                  <a:fillRect/>
                </a:stretch>
              </a:blipFill>
            </p:spPr>
            <p:txBody>
              <a:bodyPr/>
              <a:lstStyle/>
              <a:p>
                <a:r>
                  <a:rPr lang="en-US">
                    <a:noFill/>
                  </a:rPr>
                  <a:t> </a:t>
                </a:r>
              </a:p>
            </p:txBody>
          </p:sp>
        </mc:Fallback>
      </mc:AlternateContent>
      <p:sp>
        <p:nvSpPr>
          <p:cNvPr id="19" name="页脚占位符 4">
            <a:extLst>
              <a:ext uri="{FF2B5EF4-FFF2-40B4-BE49-F238E27FC236}">
                <a16:creationId xmlns:a16="http://schemas.microsoft.com/office/drawing/2014/main" id="{2A7B5FC9-8E18-5CC0-8B29-1AC302B36937}"/>
              </a:ext>
            </a:extLst>
          </p:cNvPr>
          <p:cNvSpPr>
            <a:spLocks noGrp="1"/>
          </p:cNvSpPr>
          <p:nvPr>
            <p:ph type="ftr" sz="quarter" idx="11"/>
          </p:nvPr>
        </p:nvSpPr>
        <p:spPr>
          <a:xfrm>
            <a:off x="494003" y="6395364"/>
            <a:ext cx="6516397" cy="206381"/>
          </a:xfrm>
        </p:spPr>
        <p:txBody>
          <a:bodyPr/>
          <a:lstStyle/>
          <a:p>
            <a:r>
              <a:rPr lang="en-US" altLang="zh-CN" dirty="0"/>
              <a:t>Hu, </a:t>
            </a:r>
            <a:r>
              <a:rPr lang="en-US" altLang="zh-CN" dirty="0" err="1"/>
              <a:t>Junling</a:t>
            </a:r>
            <a:r>
              <a:rPr lang="en-US" altLang="zh-CN" dirty="0"/>
              <a:t>, and Michael P. Wellman. Nash Q-learning for general-sum stochastic games. JMLR 2003.</a:t>
            </a:r>
          </a:p>
        </p:txBody>
      </p:sp>
    </p:spTree>
    <p:custDataLst>
      <p:tags r:id="rId1"/>
    </p:custDataLst>
    <p:extLst>
      <p:ext uri="{BB962C8B-B14F-4D97-AF65-F5344CB8AC3E}">
        <p14:creationId xmlns:p14="http://schemas.microsoft.com/office/powerpoint/2010/main" val="3049391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完全中心化方法</a:t>
            </a:r>
            <a:r>
              <a:rPr lang="en-US" altLang="zh-CN" dirty="0"/>
              <a:t>2</a:t>
            </a:r>
            <a:r>
              <a:rPr lang="zh-CN" altLang="en-US" dirty="0"/>
              <a:t>：纳什</a:t>
            </a:r>
            <a:r>
              <a:rPr lang="en-US" altLang="zh-CN" dirty="0"/>
              <a:t>Q</a:t>
            </a:r>
            <a:r>
              <a:rPr lang="zh-CN" altLang="en-US" dirty="0"/>
              <a:t>学习</a:t>
            </a:r>
            <a:endParaRPr lang="en-US" dirty="0"/>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F5E40F4A-3857-DF67-A488-37104E662AB2}"/>
                  </a:ext>
                </a:extLst>
              </p:cNvPr>
              <p:cNvSpPr txBox="1">
                <a:spLocks/>
              </p:cNvSpPr>
              <p:nvPr/>
            </p:nvSpPr>
            <p:spPr>
              <a:xfrm>
                <a:off x="502442" y="2572758"/>
                <a:ext cx="8137922" cy="4617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考虑到智能体 </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在状态行动</a:t>
                </a:r>
                <a14:m>
                  <m:oMath xmlns:m="http://schemas.openxmlformats.org/officeDocument/2006/math">
                    <m:r>
                      <a:rPr lang="zh-CN" altLang="en-US" b="0" i="1" dirty="0">
                        <a:latin typeface="Cambria Math" panose="02040503050406030204" pitchFamily="18" charset="0"/>
                        <a:ea typeface="阿里巴巴普惠体 R" panose="00020600040101010101" pitchFamily="18" charset="-122"/>
                        <a:cs typeface="阿里巴巴普惠体 R" panose="00020600040101010101" pitchFamily="18" charset="-122"/>
                      </a:rPr>
                      <m:t>对</m:t>
                    </m:r>
                    <m:r>
                      <a:rPr lang="en-US" altLang="zh-CN"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𝒂</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下的价值为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8" name="内容占位符 2">
                <a:extLst>
                  <a:ext uri="{FF2B5EF4-FFF2-40B4-BE49-F238E27FC236}">
                    <a16:creationId xmlns:a16="http://schemas.microsoft.com/office/drawing/2014/main" id="{F5E40F4A-3857-DF67-A488-37104E662AB2}"/>
                  </a:ext>
                </a:extLst>
              </p:cNvPr>
              <p:cNvSpPr txBox="1">
                <a:spLocks noRot="1" noChangeAspect="1" noMove="1" noResize="1" noEditPoints="1" noAdjustHandles="1" noChangeArrowheads="1" noChangeShapeType="1" noTextEdit="1"/>
              </p:cNvSpPr>
              <p:nvPr/>
            </p:nvSpPr>
            <p:spPr>
              <a:xfrm>
                <a:off x="502442" y="2572758"/>
                <a:ext cx="8137922" cy="461776"/>
              </a:xfrm>
              <a:prstGeom prst="rect">
                <a:avLst/>
              </a:prstGeom>
              <a:blipFill>
                <a:blip r:embed="rId5"/>
                <a:stretch>
                  <a:fillRect l="-449" t="-6579"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4E842B7-26AC-0840-9B74-ABDEDE5B50E0}"/>
                  </a:ext>
                </a:extLst>
              </p:cNvPr>
              <p:cNvSpPr txBox="1"/>
              <p:nvPr/>
            </p:nvSpPr>
            <p:spPr>
              <a:xfrm>
                <a:off x="2713394" y="3141129"/>
                <a:ext cx="3805657" cy="402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𝑄</m:t>
                          </m:r>
                        </m:e>
                        <m:sub>
                          <m:r>
                            <a:rPr lang="en-US" altLang="zh-CN" b="0" i="1" dirty="0" smtClean="0">
                              <a:latin typeface="Cambria Math" panose="02040503050406030204" pitchFamily="18" charset="0"/>
                            </a:rPr>
                            <m:t>𝑖</m:t>
                          </m:r>
                        </m:sub>
                        <m:sup>
                          <m:r>
                            <a:rPr lang="en-US" altLang="zh-CN" b="1" i="1" dirty="0">
                              <a:latin typeface="Cambria Math" panose="02040503050406030204" pitchFamily="18" charset="0"/>
                            </a:rPr>
                            <m:t>𝝅</m:t>
                          </m:r>
                        </m:sup>
                      </m:sSubSup>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𝑠</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dirty="0">
                              <a:latin typeface="Cambria Math" panose="02040503050406030204" pitchFamily="18" charset="0"/>
                              <a:ea typeface="阿里巴巴普惠体 R" panose="00020600040101010101" pitchFamily="18" charset="-122"/>
                              <a:cs typeface="阿里巴巴普惠体 R" panose="00020600040101010101" pitchFamily="18" charset="-122"/>
                            </a:rPr>
                            <m:t>𝒂</m:t>
                          </m:r>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b="1" i="1" dirty="0">
                          <a:latin typeface="Cambria Math" panose="02040503050406030204" pitchFamily="18" charset="0"/>
                          <a:ea typeface="阿里巴巴普惠体 R" panose="00020600040101010101" pitchFamily="18" charset="-122"/>
                          <a:cs typeface="阿里巴巴普惠体 R" panose="00020600040101010101" pitchFamily="18" charset="-122"/>
                        </a:rPr>
                        <m:t>𝒂</m:t>
                      </m:r>
                      <m:r>
                        <a:rPr lang="en-US" altLang="zh-CN" b="0" i="1" dirty="0" smtClean="0">
                          <a:latin typeface="Cambria Math" panose="02040503050406030204" pitchFamily="18" charset="0"/>
                        </a:rPr>
                        <m:t>)</m:t>
                      </m:r>
                      <m:r>
                        <a:rPr lang="en-US" altLang="zh-CN" i="1" dirty="0">
                          <a:latin typeface="Cambria Math" panose="02040503050406030204" pitchFamily="18" charset="0"/>
                        </a:rPr>
                        <m:t>+</m:t>
                      </m:r>
                      <m:r>
                        <a:rPr lang="en-US" altLang="zh-CN" b="0" i="1" dirty="0" smtClean="0">
                          <a:latin typeface="Cambria Math" panose="02040503050406030204" pitchFamily="18" charset="0"/>
                        </a:rPr>
                        <m:t>𝛾</m:t>
                      </m:r>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𝔼</m:t>
                          </m:r>
                        </m:e>
                        <m:sub>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𝑠</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sub>
                      </m:sSub>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𝑉</m:t>
                          </m:r>
                        </m:e>
                        <m:sub>
                          <m:r>
                            <a:rPr lang="en-US" altLang="zh-CN" i="1" dirty="0">
                              <a:latin typeface="Cambria Math" panose="02040503050406030204" pitchFamily="18" charset="0"/>
                            </a:rPr>
                            <m:t>𝑖</m:t>
                          </m:r>
                        </m:sub>
                        <m:sup>
                          <m:r>
                            <a:rPr lang="en-US" altLang="zh-CN" b="1" i="1" dirty="0">
                              <a:latin typeface="Cambria Math" panose="02040503050406030204" pitchFamily="18" charset="0"/>
                            </a:rPr>
                            <m:t>𝝅</m:t>
                          </m:r>
                        </m:sup>
                      </m:sSub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𝑠</m:t>
                          </m:r>
                          <m:r>
                            <a:rPr lang="en-US" altLang="zh-CN" b="0" i="1" dirty="0" smtClean="0">
                              <a:latin typeface="Cambria Math" panose="02040503050406030204" pitchFamily="18" charset="0"/>
                            </a:rPr>
                            <m:t>′</m:t>
                          </m:r>
                        </m:e>
                      </m:d>
                      <m:r>
                        <a:rPr lang="en-US" altLang="zh-CN" b="0" i="1" dirty="0" smtClean="0">
                          <a:latin typeface="Cambria Math" panose="02040503050406030204" pitchFamily="18" charset="0"/>
                        </a:rPr>
                        <m:t>]</m:t>
                      </m:r>
                    </m:oMath>
                  </m:oMathPara>
                </a14:m>
                <a:endParaRPr lang="zh-CN" altLang="en-US" dirty="0"/>
              </a:p>
            </p:txBody>
          </p:sp>
        </mc:Choice>
        <mc:Fallback xmlns="">
          <p:sp>
            <p:nvSpPr>
              <p:cNvPr id="19" name="文本框 18">
                <a:extLst>
                  <a:ext uri="{FF2B5EF4-FFF2-40B4-BE49-F238E27FC236}">
                    <a16:creationId xmlns:a16="http://schemas.microsoft.com/office/drawing/2014/main" id="{14E842B7-26AC-0840-9B74-ABDEDE5B50E0}"/>
                  </a:ext>
                </a:extLst>
              </p:cNvPr>
              <p:cNvSpPr txBox="1">
                <a:spLocks noRot="1" noChangeAspect="1" noMove="1" noResize="1" noEditPoints="1" noAdjustHandles="1" noChangeArrowheads="1" noChangeShapeType="1" noTextEdit="1"/>
              </p:cNvSpPr>
              <p:nvPr/>
            </p:nvSpPr>
            <p:spPr>
              <a:xfrm>
                <a:off x="2713394" y="3141129"/>
                <a:ext cx="3805657" cy="402995"/>
              </a:xfrm>
              <a:prstGeom prst="rect">
                <a:avLst/>
              </a:prstGeom>
              <a:blipFill>
                <a:blip r:embed="rId6"/>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D1D08A98-887F-26D0-CB8C-A1E444AA4A43}"/>
                  </a:ext>
                </a:extLst>
              </p:cNvPr>
              <p:cNvSpPr txBox="1">
                <a:spLocks/>
              </p:cNvSpPr>
              <p:nvPr/>
            </p:nvSpPr>
            <p:spPr>
              <a:xfrm>
                <a:off x="502442" y="3788092"/>
                <a:ext cx="8137922" cy="124110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纳什</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Q</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学习不算进行以下两部操作，直到收敛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基于当前每个状态的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Q</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值表，求解纳什均衡</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a:latin typeface="Cambria Math" panose="02040503050406030204" pitchFamily="18" charset="0"/>
                          </a:rPr>
                          <m:t>𝝅</m:t>
                        </m:r>
                      </m:e>
                      <m:sup>
                        <m:r>
                          <a:rPr lang="en-US" altLang="zh-CN" b="1" i="1" dirty="0">
                            <a:latin typeface="Cambria Math" panose="02040503050406030204" pitchFamily="18" charset="0"/>
                          </a:rPr>
                          <m:t>∗</m:t>
                        </m:r>
                      </m:sup>
                    </m:sSup>
                  </m:oMath>
                </a14:m>
                <a:r>
                  <a:rPr lang="zh-CN" altLang="en-US" dirty="0">
                    <a:latin typeface="阿里巴巴普惠体 R" panose="00020600040101010101" pitchFamily="18" charset="-122"/>
                  </a:rPr>
                  <a:t>，以及每个状态的</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𝑉</m:t>
                        </m:r>
                      </m:e>
                      <m:sub>
                        <m:r>
                          <m:rPr>
                            <m:sty m:val="p"/>
                          </m:rPr>
                          <a:rPr lang="en-US" altLang="zh-CN" i="1" dirty="0">
                            <a:latin typeface="Cambria Math" panose="02040503050406030204" pitchFamily="18" charset="0"/>
                          </a:rPr>
                          <m:t>N</m:t>
                        </m:r>
                        <m:r>
                          <m:rPr>
                            <m:sty m:val="p"/>
                          </m:rPr>
                          <a:rPr lang="en-US" altLang="zh-CN" dirty="0">
                            <a:latin typeface="Cambria Math" panose="02040503050406030204" pitchFamily="18" charset="0"/>
                          </a:rPr>
                          <m:t>ash</m:t>
                        </m:r>
                      </m:sub>
                    </m:sSub>
                  </m:oMath>
                </a14:m>
                <a:endParaRPr lang="en-US" altLang="zh-CN" dirty="0">
                  <a:latin typeface="阿里巴巴普惠体 R" panose="00020600040101010101" pitchFamily="18" charset="-122"/>
                </a:endParaRPr>
              </a:p>
              <a:p>
                <a:pPr marL="800100" lvl="1" indent="-342900">
                  <a:buFont typeface="+mj-lt"/>
                  <a:buAutoNum type="arabicPeriod"/>
                </a:pPr>
                <a:r>
                  <a:rPr lang="zh-CN" altLang="en-US" dirty="0">
                    <a:latin typeface="阿里巴巴普惠体 R" panose="00020600040101010101" pitchFamily="18" charset="-122"/>
                  </a:rPr>
                  <a:t>基于纳什均衡价值</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𝑉</m:t>
                        </m:r>
                      </m:e>
                      <m:sub>
                        <m:r>
                          <m:rPr>
                            <m:sty m:val="p"/>
                          </m:rPr>
                          <a:rPr lang="en-US" altLang="zh-CN" i="1" dirty="0">
                            <a:latin typeface="Cambria Math" panose="02040503050406030204" pitchFamily="18" charset="0"/>
                          </a:rPr>
                          <m:t>N</m:t>
                        </m:r>
                        <m:r>
                          <m:rPr>
                            <m:sty m:val="p"/>
                          </m:rPr>
                          <a:rPr lang="en-US" altLang="zh-CN" dirty="0">
                            <a:latin typeface="Cambria Math" panose="02040503050406030204" pitchFamily="18" charset="0"/>
                          </a:rPr>
                          <m:t>ash</m:t>
                        </m:r>
                      </m:sub>
                    </m:sSub>
                  </m:oMath>
                </a14:m>
                <a:r>
                  <a:rPr lang="zh-CN" altLang="en-US" dirty="0">
                    <a:latin typeface="阿里巴巴普惠体 R" panose="00020600040101010101" pitchFamily="18" charset="-122"/>
                  </a:rPr>
                  <a:t>，使用上式更新</a:t>
                </a:r>
                <a:r>
                  <a:rPr lang="en-US" altLang="zh-CN" dirty="0">
                    <a:latin typeface="阿里巴巴普惠体 R" panose="00020600040101010101" pitchFamily="18" charset="-122"/>
                  </a:rPr>
                  <a:t>Q</a:t>
                </a:r>
                <a:r>
                  <a:rPr lang="zh-CN" altLang="en-US" dirty="0">
                    <a:latin typeface="阿里巴巴普惠体 R" panose="00020600040101010101" pitchFamily="18" charset="-122"/>
                  </a:rPr>
                  <a:t>值表</a:t>
                </a:r>
                <a:endParaRPr lang="en-US" altLang="zh-CN" dirty="0">
                  <a:latin typeface="阿里巴巴普惠体 R" panose="00020600040101010101" pitchFamily="18" charset="-122"/>
                </a:endParaRPr>
              </a:p>
              <a:p>
                <a:pPr marL="800100" lvl="1" indent="-342900">
                  <a:buFont typeface="+mj-lt"/>
                  <a:buAutoNum type="arabicPeriod"/>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0" name="内容占位符 2">
                <a:extLst>
                  <a:ext uri="{FF2B5EF4-FFF2-40B4-BE49-F238E27FC236}">
                    <a16:creationId xmlns:a16="http://schemas.microsoft.com/office/drawing/2014/main" id="{D1D08A98-887F-26D0-CB8C-A1E444AA4A43}"/>
                  </a:ext>
                </a:extLst>
              </p:cNvPr>
              <p:cNvSpPr txBox="1">
                <a:spLocks noRot="1" noChangeAspect="1" noMove="1" noResize="1" noEditPoints="1" noAdjustHandles="1" noChangeArrowheads="1" noChangeShapeType="1" noTextEdit="1"/>
              </p:cNvSpPr>
              <p:nvPr/>
            </p:nvSpPr>
            <p:spPr>
              <a:xfrm>
                <a:off x="502442" y="3788092"/>
                <a:ext cx="8137922" cy="1241108"/>
              </a:xfrm>
              <a:prstGeom prst="rect">
                <a:avLst/>
              </a:prstGeom>
              <a:blipFill>
                <a:blip r:embed="rId7"/>
                <a:stretch>
                  <a:fillRect l="-449" t="-24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36575E29-C07B-CD73-AE53-750E6C5BA5B2}"/>
                  </a:ext>
                </a:extLst>
              </p:cNvPr>
              <p:cNvSpPr txBox="1">
                <a:spLocks/>
              </p:cNvSpPr>
              <p:nvPr/>
            </p:nvSpPr>
            <p:spPr>
              <a:xfrm>
                <a:off x="502442" y="1303324"/>
                <a:ext cx="8137922" cy="4617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给定纳什</a:t>
                </a:r>
                <a14:m>
                  <m:oMath xmlns:m="http://schemas.openxmlformats.org/officeDocument/2006/math">
                    <m:r>
                      <a:rPr lang="zh-CN" altLang="en-US" b="1" i="1" dirty="0">
                        <a:latin typeface="Cambria Math" panose="02040503050406030204" pitchFamily="18" charset="0"/>
                      </a:rPr>
                      <m:t>策略</m:t>
                    </m:r>
                    <m:sSup>
                      <m:sSupPr>
                        <m:ctrlPr>
                          <a:rPr lang="en-US" altLang="zh-CN" b="1" i="1" dirty="0">
                            <a:latin typeface="Cambria Math" panose="02040503050406030204" pitchFamily="18" charset="0"/>
                          </a:rPr>
                        </m:ctrlPr>
                      </m:sSupPr>
                      <m:e>
                        <m:r>
                          <a:rPr lang="en-US" altLang="zh-CN" b="1" i="1" dirty="0">
                            <a:latin typeface="Cambria Math" panose="02040503050406030204" pitchFamily="18" charset="0"/>
                          </a:rPr>
                          <m:t>𝝅</m:t>
                        </m:r>
                      </m:e>
                      <m:sup>
                        <m:r>
                          <a:rPr lang="en-US" altLang="zh-CN" b="1" i="1" dirty="0">
                            <a:latin typeface="Cambria Math" panose="02040503050406030204" pitchFamily="18" charset="0"/>
                          </a:rPr>
                          <m:t>∗</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，其纳什价值函数为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1" name="内容占位符 2">
                <a:extLst>
                  <a:ext uri="{FF2B5EF4-FFF2-40B4-BE49-F238E27FC236}">
                    <a16:creationId xmlns:a16="http://schemas.microsoft.com/office/drawing/2014/main" id="{36575E29-C07B-CD73-AE53-750E6C5BA5B2}"/>
                  </a:ext>
                </a:extLst>
              </p:cNvPr>
              <p:cNvSpPr txBox="1">
                <a:spLocks noRot="1" noChangeAspect="1" noMove="1" noResize="1" noEditPoints="1" noAdjustHandles="1" noChangeArrowheads="1" noChangeShapeType="1" noTextEdit="1"/>
              </p:cNvSpPr>
              <p:nvPr/>
            </p:nvSpPr>
            <p:spPr>
              <a:xfrm>
                <a:off x="502442" y="1303324"/>
                <a:ext cx="8137922" cy="461776"/>
              </a:xfrm>
              <a:prstGeom prst="rect">
                <a:avLst/>
              </a:prstGeom>
              <a:blipFill>
                <a:blip r:embed="rId8"/>
                <a:stretch>
                  <a:fillRect l="-449" t="-7895"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3DFED8E-A074-BFC2-ED7D-292ED9863CF6}"/>
                  </a:ext>
                </a:extLst>
              </p:cNvPr>
              <p:cNvSpPr txBox="1"/>
              <p:nvPr/>
            </p:nvSpPr>
            <p:spPr>
              <a:xfrm>
                <a:off x="2410953" y="1786260"/>
                <a:ext cx="3998146" cy="4158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𝑉</m:t>
                          </m:r>
                        </m:e>
                        <m:sub>
                          <m:r>
                            <m:rPr>
                              <m:sty m:val="p"/>
                            </m:rPr>
                            <a:rPr lang="en-US" altLang="zh-CN" i="1" dirty="0">
                              <a:latin typeface="Cambria Math" panose="02040503050406030204" pitchFamily="18" charset="0"/>
                            </a:rPr>
                            <m:t>N</m:t>
                          </m:r>
                          <m:r>
                            <m:rPr>
                              <m:sty m:val="p"/>
                            </m:rPr>
                            <a:rPr lang="en-US" altLang="zh-CN" dirty="0">
                              <a:latin typeface="Cambria Math" panose="02040503050406030204" pitchFamily="18" charset="0"/>
                            </a:rPr>
                            <m:t>ash</m:t>
                          </m:r>
                        </m:sub>
                      </m:sSub>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𝑠</m:t>
                          </m:r>
                        </m:e>
                      </m:d>
                      <m:r>
                        <a:rPr lang="en-US" altLang="zh-CN" b="0" i="1" dirty="0" smtClean="0">
                          <a:latin typeface="Cambria Math" panose="02040503050406030204" pitchFamily="18" charset="0"/>
                        </a:rPr>
                        <m:t>=</m:t>
                      </m:r>
                      <m:d>
                        <m:dPr>
                          <m:begChr m:val="["/>
                          <m:endChr m:val="]"/>
                          <m:ctrlPr>
                            <a:rPr lang="en-US" altLang="zh-CN" b="1"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𝑉</m:t>
                              </m:r>
                            </m:e>
                            <m:sub>
                              <m:r>
                                <a:rPr lang="en-US" altLang="zh-CN" b="0" i="1" dirty="0" smtClean="0">
                                  <a:latin typeface="Cambria Math" panose="02040503050406030204" pitchFamily="18" charset="0"/>
                                </a:rPr>
                                <m:t>1</m:t>
                              </m:r>
                            </m:sub>
                            <m:sup>
                              <m:sSup>
                                <m:sSupPr>
                                  <m:ctrlPr>
                                    <a:rPr lang="en-US" altLang="zh-CN" b="1" i="1" dirty="0">
                                      <a:latin typeface="Cambria Math" panose="02040503050406030204" pitchFamily="18" charset="0"/>
                                    </a:rPr>
                                  </m:ctrlPr>
                                </m:sSupPr>
                                <m:e>
                                  <m:r>
                                    <a:rPr lang="en-US" altLang="zh-CN" b="1" i="1" dirty="0">
                                      <a:latin typeface="Cambria Math" panose="02040503050406030204" pitchFamily="18" charset="0"/>
                                    </a:rPr>
                                    <m:t>𝝅</m:t>
                                  </m:r>
                                </m:e>
                                <m:sup>
                                  <m:r>
                                    <a:rPr lang="en-US" altLang="zh-CN" b="1" i="1" dirty="0">
                                      <a:latin typeface="Cambria Math" panose="02040503050406030204" pitchFamily="18" charset="0"/>
                                    </a:rPr>
                                    <m:t>∗</m:t>
                                  </m:r>
                                </m:sup>
                              </m:sSup>
                            </m:sup>
                          </m:sSub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𝑠</m:t>
                              </m:r>
                            </m:e>
                          </m:d>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𝑉</m:t>
                              </m:r>
                            </m:e>
                            <m:sub>
                              <m:r>
                                <a:rPr lang="en-US" altLang="zh-CN" b="0" i="1" dirty="0" smtClean="0">
                                  <a:latin typeface="Cambria Math" panose="02040503050406030204" pitchFamily="18" charset="0"/>
                                </a:rPr>
                                <m:t>2</m:t>
                              </m:r>
                            </m:sub>
                            <m:sup>
                              <m:sSup>
                                <m:sSupPr>
                                  <m:ctrlPr>
                                    <a:rPr lang="en-US" altLang="zh-CN" b="1" i="1" dirty="0">
                                      <a:latin typeface="Cambria Math" panose="02040503050406030204" pitchFamily="18" charset="0"/>
                                    </a:rPr>
                                  </m:ctrlPr>
                                </m:sSupPr>
                                <m:e>
                                  <m:r>
                                    <a:rPr lang="en-US" altLang="zh-CN" b="1" i="1" dirty="0">
                                      <a:latin typeface="Cambria Math" panose="02040503050406030204" pitchFamily="18" charset="0"/>
                                    </a:rPr>
                                    <m:t>𝝅</m:t>
                                  </m:r>
                                </m:e>
                                <m:sup>
                                  <m:r>
                                    <a:rPr lang="en-US" altLang="zh-CN" b="1" i="1" dirty="0">
                                      <a:latin typeface="Cambria Math" panose="02040503050406030204" pitchFamily="18" charset="0"/>
                                    </a:rPr>
                                    <m:t>∗</m:t>
                                  </m:r>
                                </m:sup>
                              </m:sSup>
                            </m:sup>
                          </m:sSub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𝑠</m:t>
                              </m:r>
                            </m:e>
                          </m:d>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𝑉</m:t>
                              </m:r>
                            </m:e>
                            <m:sub>
                              <m:r>
                                <a:rPr lang="en-US" altLang="zh-CN" b="0" i="1" dirty="0" smtClean="0">
                                  <a:latin typeface="Cambria Math" panose="02040503050406030204" pitchFamily="18" charset="0"/>
                                </a:rPr>
                                <m:t>𝑁</m:t>
                              </m:r>
                            </m:sub>
                            <m:sup>
                              <m:sSup>
                                <m:sSupPr>
                                  <m:ctrlPr>
                                    <a:rPr lang="en-US" altLang="zh-CN" b="1" i="1" dirty="0">
                                      <a:latin typeface="Cambria Math" panose="02040503050406030204" pitchFamily="18" charset="0"/>
                                    </a:rPr>
                                  </m:ctrlPr>
                                </m:sSupPr>
                                <m:e>
                                  <m:r>
                                    <a:rPr lang="en-US" altLang="zh-CN" b="1" i="1" dirty="0">
                                      <a:latin typeface="Cambria Math" panose="02040503050406030204" pitchFamily="18" charset="0"/>
                                    </a:rPr>
                                    <m:t>𝝅</m:t>
                                  </m:r>
                                </m:e>
                                <m:sup>
                                  <m:r>
                                    <a:rPr lang="en-US" altLang="zh-CN" b="1" i="1" dirty="0">
                                      <a:latin typeface="Cambria Math" panose="02040503050406030204" pitchFamily="18" charset="0"/>
                                    </a:rPr>
                                    <m:t>∗</m:t>
                                  </m:r>
                                </m:sup>
                              </m:sSup>
                            </m:sup>
                          </m:sSub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𝑠</m:t>
                              </m:r>
                            </m:e>
                          </m:d>
                        </m:e>
                      </m:d>
                    </m:oMath>
                  </m:oMathPara>
                </a14:m>
                <a:endParaRPr lang="zh-CN" altLang="en-US" dirty="0"/>
              </a:p>
            </p:txBody>
          </p:sp>
        </mc:Choice>
        <mc:Fallback xmlns="">
          <p:sp>
            <p:nvSpPr>
              <p:cNvPr id="22" name="文本框 21">
                <a:extLst>
                  <a:ext uri="{FF2B5EF4-FFF2-40B4-BE49-F238E27FC236}">
                    <a16:creationId xmlns:a16="http://schemas.microsoft.com/office/drawing/2014/main" id="{93DFED8E-A074-BFC2-ED7D-292ED9863CF6}"/>
                  </a:ext>
                </a:extLst>
              </p:cNvPr>
              <p:cNvSpPr txBox="1">
                <a:spLocks noRot="1" noChangeAspect="1" noMove="1" noResize="1" noEditPoints="1" noAdjustHandles="1" noChangeArrowheads="1" noChangeShapeType="1" noTextEdit="1"/>
              </p:cNvSpPr>
              <p:nvPr/>
            </p:nvSpPr>
            <p:spPr>
              <a:xfrm>
                <a:off x="2410953" y="1786260"/>
                <a:ext cx="3998146" cy="415883"/>
              </a:xfrm>
              <a:prstGeom prst="rect">
                <a:avLst/>
              </a:prstGeom>
              <a:blipFill>
                <a:blip r:embed="rId9"/>
                <a:stretch>
                  <a:fillRect/>
                </a:stretch>
              </a:blipFill>
            </p:spPr>
            <p:txBody>
              <a:bodyPr/>
              <a:lstStyle/>
              <a:p>
                <a:r>
                  <a:rPr lang="zh-CN" altLang="en-US">
                    <a:noFill/>
                  </a:rPr>
                  <a:t> </a:t>
                </a:r>
              </a:p>
            </p:txBody>
          </p:sp>
        </mc:Fallback>
      </mc:AlternateContent>
      <p:sp>
        <p:nvSpPr>
          <p:cNvPr id="24" name="内容占位符 2">
            <a:extLst>
              <a:ext uri="{FF2B5EF4-FFF2-40B4-BE49-F238E27FC236}">
                <a16:creationId xmlns:a16="http://schemas.microsoft.com/office/drawing/2014/main" id="{2DFF95DF-F4F9-9BDA-3827-8B3F96CBA075}"/>
              </a:ext>
            </a:extLst>
          </p:cNvPr>
          <p:cNvSpPr txBox="1">
            <a:spLocks/>
          </p:cNvSpPr>
          <p:nvPr/>
        </p:nvSpPr>
        <p:spPr>
          <a:xfrm>
            <a:off x="502442" y="5102546"/>
            <a:ext cx="8137922" cy="124110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作为一种完全中心化方法，纳什</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Q</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学习仍然有以下缺点</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buFont typeface="+mj-lt"/>
              <a:buAutoNum type="arabicPeriod"/>
            </a:pPr>
            <a:r>
              <a:rPr lang="zh-CN" altLang="en-US" dirty="0">
                <a:latin typeface="阿里巴巴普惠体 R" panose="00020600040101010101" pitchFamily="18" charset="-122"/>
              </a:rPr>
              <a:t>非常高的计算复杂度</a:t>
            </a:r>
            <a:endParaRPr lang="en-US" altLang="zh-CN" dirty="0">
              <a:latin typeface="阿里巴巴普惠体 R" panose="00020600040101010101" pitchFamily="18" charset="-122"/>
            </a:endParaRPr>
          </a:p>
          <a:p>
            <a:pPr marL="800100" lvl="1" indent="-342900">
              <a:buFont typeface="+mj-lt"/>
              <a:buAutoNum type="arabicPeriod"/>
            </a:pPr>
            <a:r>
              <a:rPr lang="zh-CN" altLang="en-US" dirty="0">
                <a:latin typeface="阿里巴巴普惠体 R" panose="00020600040101010101" pitchFamily="18" charset="-122"/>
              </a:rPr>
              <a:t>无法处理非合作的博弈场景</a:t>
            </a:r>
            <a:endParaRPr lang="en-US" altLang="zh-CN" dirty="0">
              <a:latin typeface="阿里巴巴普惠体 R" panose="00020600040101010101" pitchFamily="18" charset="-122"/>
            </a:endParaRPr>
          </a:p>
          <a:p>
            <a:pPr marL="800100" lvl="1" indent="-342900">
              <a:buFont typeface="+mj-lt"/>
              <a:buAutoNum type="arabicPeriod"/>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1" name="页脚占位符 4">
            <a:extLst>
              <a:ext uri="{FF2B5EF4-FFF2-40B4-BE49-F238E27FC236}">
                <a16:creationId xmlns:a16="http://schemas.microsoft.com/office/drawing/2014/main" id="{BC9FB71B-9967-0260-62EF-5494120B4DE3}"/>
              </a:ext>
            </a:extLst>
          </p:cNvPr>
          <p:cNvSpPr>
            <a:spLocks noGrp="1"/>
          </p:cNvSpPr>
          <p:nvPr>
            <p:ph type="ftr" sz="quarter" idx="11"/>
          </p:nvPr>
        </p:nvSpPr>
        <p:spPr>
          <a:xfrm>
            <a:off x="494003" y="6395364"/>
            <a:ext cx="6516397" cy="206381"/>
          </a:xfrm>
        </p:spPr>
        <p:txBody>
          <a:bodyPr/>
          <a:lstStyle/>
          <a:p>
            <a:r>
              <a:rPr lang="en-US" altLang="zh-CN" dirty="0"/>
              <a:t>Hu, </a:t>
            </a:r>
            <a:r>
              <a:rPr lang="en-US" altLang="zh-CN" dirty="0" err="1"/>
              <a:t>Junling</a:t>
            </a:r>
            <a:r>
              <a:rPr lang="en-US" altLang="zh-CN" dirty="0"/>
              <a:t>, and Michael P. Wellman. Nash Q-learning for general-sum stochastic games. JMLR 2003.</a:t>
            </a:r>
          </a:p>
        </p:txBody>
      </p:sp>
    </p:spTree>
    <p:custDataLst>
      <p:tags r:id="rId1"/>
    </p:custDataLst>
    <p:extLst>
      <p:ext uri="{BB962C8B-B14F-4D97-AF65-F5344CB8AC3E}">
        <p14:creationId xmlns:p14="http://schemas.microsoft.com/office/powerpoint/2010/main" val="2415083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完全中心化方法</a:t>
            </a:r>
            <a:r>
              <a:rPr lang="en-US" altLang="zh-CN" dirty="0"/>
              <a:t>2</a:t>
            </a:r>
            <a:r>
              <a:rPr lang="zh-CN" altLang="en-US" dirty="0"/>
              <a:t>：纳什</a:t>
            </a:r>
            <a:r>
              <a:rPr lang="en-US" altLang="zh-CN" dirty="0"/>
              <a:t>Q</a:t>
            </a:r>
            <a:r>
              <a:rPr lang="zh-CN" altLang="en-US" dirty="0"/>
              <a:t>学习</a:t>
            </a:r>
            <a:endParaRPr lang="en-US" dirty="0"/>
          </a:p>
        </p:txBody>
      </p:sp>
      <p:grpSp>
        <p:nvGrpSpPr>
          <p:cNvPr id="2" name="组合 1">
            <a:extLst>
              <a:ext uri="{FF2B5EF4-FFF2-40B4-BE49-F238E27FC236}">
                <a16:creationId xmlns:a16="http://schemas.microsoft.com/office/drawing/2014/main" id="{2E0AB798-6675-66F3-E745-C58A5D1876BD}"/>
              </a:ext>
            </a:extLst>
          </p:cNvPr>
          <p:cNvGrpSpPr/>
          <p:nvPr/>
        </p:nvGrpSpPr>
        <p:grpSpPr>
          <a:xfrm>
            <a:off x="556329" y="1140831"/>
            <a:ext cx="7762170" cy="4984682"/>
            <a:chOff x="556329" y="1140831"/>
            <a:chExt cx="8262550" cy="5306014"/>
          </a:xfrm>
        </p:grpSpPr>
        <p:pic>
          <p:nvPicPr>
            <p:cNvPr id="10" name="Picture 6">
              <a:extLst>
                <a:ext uri="{FF2B5EF4-FFF2-40B4-BE49-F238E27FC236}">
                  <a16:creationId xmlns:a16="http://schemas.microsoft.com/office/drawing/2014/main" id="{8E475F21-E242-F467-5C6E-D08A133F2CB4}"/>
                </a:ext>
              </a:extLst>
            </p:cNvPr>
            <p:cNvPicPr>
              <a:picLocks noChangeAspect="1"/>
            </p:cNvPicPr>
            <p:nvPr/>
          </p:nvPicPr>
          <p:blipFill>
            <a:blip r:embed="rId3"/>
            <a:stretch>
              <a:fillRect/>
            </a:stretch>
          </p:blipFill>
          <p:spPr>
            <a:xfrm>
              <a:off x="556329" y="1140831"/>
              <a:ext cx="7959021" cy="5306014"/>
            </a:xfrm>
            <a:prstGeom prst="rect">
              <a:avLst/>
            </a:prstGeom>
            <a:ln>
              <a:solidFill>
                <a:schemeClr val="bg1"/>
              </a:solidFill>
            </a:ln>
          </p:spPr>
        </p:pic>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B25BBABC-1BD3-E717-64A0-7CF1DB97E2D1}"/>
                    </a:ext>
                  </a:extLst>
                </p:cNvPr>
                <p:cNvSpPr txBox="1"/>
                <p:nvPr/>
              </p:nvSpPr>
              <p:spPr>
                <a:xfrm>
                  <a:off x="4286457" y="4958135"/>
                  <a:ext cx="4532422" cy="393141"/>
                </a:xfrm>
                <a:prstGeom prst="rect">
                  <a:avLst/>
                </a:prstGeom>
                <a:noFill/>
              </p:spPr>
              <p:txBody>
                <a:bodyPr wrap="square" rtlCol="0">
                  <a:spAutoFit/>
                </a:bodyPr>
                <a:lstStyle/>
                <a:p>
                  <a:r>
                    <a:rPr lang="zh-CN" altLang="en-US" dirty="0">
                      <a:solidFill>
                        <a:srgbClr val="00B0F0"/>
                      </a:solidFill>
                    </a:rPr>
                    <a:t>代替</a:t>
                  </a:r>
                  <a:r>
                    <a:rPr lang="en-US" altLang="zh-CN" dirty="0">
                      <a:solidFill>
                        <a:srgbClr val="00B0F0"/>
                      </a:solidFill>
                    </a:rPr>
                    <a:t>Q</a:t>
                  </a:r>
                  <a:r>
                    <a:rPr lang="zh-CN" altLang="en-US" dirty="0">
                      <a:solidFill>
                        <a:srgbClr val="00B0F0"/>
                      </a:solidFill>
                    </a:rPr>
                    <a:t>学习中的</a:t>
                  </a:r>
                  <a14:m>
                    <m:oMath xmlns:m="http://schemas.openxmlformats.org/officeDocument/2006/math">
                      <m:func>
                        <m:funcPr>
                          <m:ctrlPr>
                            <a:rPr lang="en-US" altLang="zh-CN" b="0" i="1" dirty="0" smtClean="0">
                              <a:solidFill>
                                <a:srgbClr val="00B0F0"/>
                              </a:solidFill>
                              <a:latin typeface="Cambria Math" panose="02040503050406030204" pitchFamily="18" charset="0"/>
                            </a:rPr>
                          </m:ctrlPr>
                        </m:funcPr>
                        <m:fName>
                          <m:limLow>
                            <m:limLowPr>
                              <m:ctrlPr>
                                <a:rPr lang="en-US" altLang="zh-CN" b="0" i="1" dirty="0" smtClean="0">
                                  <a:solidFill>
                                    <a:srgbClr val="00B0F0"/>
                                  </a:solidFill>
                                  <a:latin typeface="Cambria Math" panose="02040503050406030204" pitchFamily="18" charset="0"/>
                                </a:rPr>
                              </m:ctrlPr>
                            </m:limLowPr>
                            <m:e>
                              <m:r>
                                <a:rPr lang="en-US" altLang="zh-CN" b="0" i="0" dirty="0" smtClean="0">
                                  <a:solidFill>
                                    <a:srgbClr val="00B0F0"/>
                                  </a:solidFill>
                                  <a:latin typeface="Cambria Math" panose="02040503050406030204" pitchFamily="18" charset="0"/>
                                </a:rPr>
                                <m:t> </m:t>
                              </m:r>
                              <m:r>
                                <m:rPr>
                                  <m:sty m:val="p"/>
                                </m:rPr>
                                <a:rPr lang="en-US" altLang="zh-CN" i="0" dirty="0" smtClean="0">
                                  <a:solidFill>
                                    <a:srgbClr val="00B0F0"/>
                                  </a:solidFill>
                                  <a:latin typeface="Cambria Math" panose="02040503050406030204" pitchFamily="18" charset="0"/>
                                </a:rPr>
                                <m:t>max</m:t>
                              </m:r>
                            </m:e>
                            <m:lim>
                              <m:r>
                                <a:rPr lang="en-US" altLang="zh-CN" b="0" i="1" dirty="0" smtClean="0">
                                  <a:solidFill>
                                    <a:srgbClr val="00B0F0"/>
                                  </a:solidFill>
                                  <a:latin typeface="Cambria Math" panose="02040503050406030204" pitchFamily="18" charset="0"/>
                                </a:rPr>
                                <m:t>𝑎</m:t>
                              </m:r>
                            </m:lim>
                          </m:limLow>
                        </m:fName>
                        <m:e>
                          <m:r>
                            <a:rPr lang="en-US" altLang="zh-CN" b="0" i="1" dirty="0" smtClean="0">
                              <a:solidFill>
                                <a:srgbClr val="00B0F0"/>
                              </a:solidFill>
                              <a:latin typeface="Cambria Math" panose="02040503050406030204" pitchFamily="18" charset="0"/>
                            </a:rPr>
                            <m:t> </m:t>
                          </m:r>
                        </m:e>
                      </m:func>
                      <m:r>
                        <a:rPr lang="zh-CN" altLang="en-US" i="1" dirty="0">
                          <a:solidFill>
                            <a:srgbClr val="00B0F0"/>
                          </a:solidFill>
                          <a:latin typeface="Cambria Math" panose="02040503050406030204" pitchFamily="18" charset="0"/>
                        </a:rPr>
                        <m:t>操作</m:t>
                      </m:r>
                    </m:oMath>
                  </a14:m>
                  <a:endParaRPr lang="en-GB" dirty="0">
                    <a:solidFill>
                      <a:srgbClr val="00B0F0"/>
                    </a:solidFill>
                  </a:endParaRPr>
                </a:p>
              </p:txBody>
            </p:sp>
          </mc:Choice>
          <mc:Fallback xmlns="">
            <p:sp>
              <p:nvSpPr>
                <p:cNvPr id="11" name="TextBox 9">
                  <a:extLst>
                    <a:ext uri="{FF2B5EF4-FFF2-40B4-BE49-F238E27FC236}">
                      <a16:creationId xmlns:a16="http://schemas.microsoft.com/office/drawing/2014/main" id="{B25BBABC-1BD3-E717-64A0-7CF1DB97E2D1}"/>
                    </a:ext>
                  </a:extLst>
                </p:cNvPr>
                <p:cNvSpPr txBox="1">
                  <a:spLocks noRot="1" noChangeAspect="1" noMove="1" noResize="1" noEditPoints="1" noAdjustHandles="1" noChangeArrowheads="1" noChangeShapeType="1" noTextEdit="1"/>
                </p:cNvSpPr>
                <p:nvPr/>
              </p:nvSpPr>
              <p:spPr>
                <a:xfrm>
                  <a:off x="4286457" y="4958135"/>
                  <a:ext cx="4532422" cy="393141"/>
                </a:xfrm>
                <a:prstGeom prst="rect">
                  <a:avLst/>
                </a:prstGeom>
                <a:blipFill>
                  <a:blip r:embed="rId6"/>
                  <a:stretch>
                    <a:fillRect l="-1144" t="-8197" b="-24590"/>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3F5EB309-1FEF-D9C3-D5F6-970365251B4D}"/>
                </a:ext>
              </a:extLst>
            </p:cNvPr>
            <p:cNvSpPr/>
            <p:nvPr/>
          </p:nvSpPr>
          <p:spPr>
            <a:xfrm>
              <a:off x="1645921" y="4958135"/>
              <a:ext cx="5773776" cy="40788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B2EA66B-4948-9CB3-C3E4-3BC79B0C4F02}"/>
                </a:ext>
              </a:extLst>
            </p:cNvPr>
            <p:cNvSpPr/>
            <p:nvPr/>
          </p:nvSpPr>
          <p:spPr>
            <a:xfrm>
              <a:off x="5594465" y="4384557"/>
              <a:ext cx="781397" cy="40788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页脚占位符 4">
            <a:extLst>
              <a:ext uri="{FF2B5EF4-FFF2-40B4-BE49-F238E27FC236}">
                <a16:creationId xmlns:a16="http://schemas.microsoft.com/office/drawing/2014/main" id="{0B12A1BA-298E-548B-2AE7-D35A45C44623}"/>
              </a:ext>
            </a:extLst>
          </p:cNvPr>
          <p:cNvSpPr>
            <a:spLocks noGrp="1"/>
          </p:cNvSpPr>
          <p:nvPr>
            <p:ph type="ftr" sz="quarter" idx="11"/>
          </p:nvPr>
        </p:nvSpPr>
        <p:spPr>
          <a:xfrm>
            <a:off x="494003" y="6395364"/>
            <a:ext cx="6516397" cy="206381"/>
          </a:xfrm>
        </p:spPr>
        <p:txBody>
          <a:bodyPr/>
          <a:lstStyle/>
          <a:p>
            <a:r>
              <a:rPr lang="en-US" altLang="zh-CN" dirty="0"/>
              <a:t>Hu, </a:t>
            </a:r>
            <a:r>
              <a:rPr lang="en-US" altLang="zh-CN" dirty="0" err="1"/>
              <a:t>Junling</a:t>
            </a:r>
            <a:r>
              <a:rPr lang="en-US" altLang="zh-CN" dirty="0"/>
              <a:t>, and Michael P. Wellman. Nash Q-learning for general-sum stochastic games. JMLR 2003.</a:t>
            </a:r>
          </a:p>
        </p:txBody>
      </p:sp>
    </p:spTree>
    <p:custDataLst>
      <p:tags r:id="rId1"/>
    </p:custDataLst>
    <p:extLst>
      <p:ext uri="{BB962C8B-B14F-4D97-AF65-F5344CB8AC3E}">
        <p14:creationId xmlns:p14="http://schemas.microsoft.com/office/powerpoint/2010/main" val="44115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完全中心化方法</a:t>
            </a:r>
            <a:r>
              <a:rPr lang="en-US" altLang="zh-CN" dirty="0"/>
              <a:t>2</a:t>
            </a:r>
            <a:r>
              <a:rPr lang="zh-CN" altLang="en-US" dirty="0"/>
              <a:t>：纳什</a:t>
            </a:r>
            <a:r>
              <a:rPr lang="en-US" altLang="zh-CN" dirty="0"/>
              <a:t>Q</a:t>
            </a:r>
            <a:r>
              <a:rPr lang="zh-CN" altLang="en-US" dirty="0"/>
              <a:t>学习</a:t>
            </a:r>
            <a:endParaRPr lang="en-US" dirty="0"/>
          </a:p>
        </p:txBody>
      </p:sp>
      <p:graphicFrame>
        <p:nvGraphicFramePr>
          <p:cNvPr id="9" name="Group 4">
            <a:extLst>
              <a:ext uri="{FF2B5EF4-FFF2-40B4-BE49-F238E27FC236}">
                <a16:creationId xmlns:a16="http://schemas.microsoft.com/office/drawing/2014/main" id="{74C22601-4AD7-10C8-4C3F-3B740DF1A2C8}"/>
              </a:ext>
            </a:extLst>
          </p:cNvPr>
          <p:cNvGraphicFramePr>
            <a:graphicFrameLocks noGrp="1"/>
          </p:cNvGraphicFramePr>
          <p:nvPr/>
        </p:nvGraphicFramePr>
        <p:xfrm>
          <a:off x="1915778" y="1984205"/>
          <a:ext cx="1290444" cy="866176"/>
        </p:xfrm>
        <a:graphic>
          <a:graphicData uri="http://schemas.openxmlformats.org/drawingml/2006/table">
            <a:tbl>
              <a:tblPr/>
              <a:tblGrid>
                <a:gridCol w="645222">
                  <a:extLst>
                    <a:ext uri="{9D8B030D-6E8A-4147-A177-3AD203B41FA5}">
                      <a16:colId xmlns:a16="http://schemas.microsoft.com/office/drawing/2014/main" val="1384791884"/>
                    </a:ext>
                  </a:extLst>
                </a:gridCol>
                <a:gridCol w="645222">
                  <a:extLst>
                    <a:ext uri="{9D8B030D-6E8A-4147-A177-3AD203B41FA5}">
                      <a16:colId xmlns:a16="http://schemas.microsoft.com/office/drawing/2014/main" val="718040704"/>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2, 2</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0, 3</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464876868"/>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3, 0</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1, 1</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3421017491"/>
                  </a:ext>
                </a:extLst>
              </a:tr>
            </a:tbl>
          </a:graphicData>
        </a:graphic>
      </p:graphicFrame>
      <p:graphicFrame>
        <p:nvGraphicFramePr>
          <p:cNvPr id="14" name="Group 15">
            <a:extLst>
              <a:ext uri="{FF2B5EF4-FFF2-40B4-BE49-F238E27FC236}">
                <a16:creationId xmlns:a16="http://schemas.microsoft.com/office/drawing/2014/main" id="{F4878DED-D146-78AF-3DEC-DCB58EBDC873}"/>
              </a:ext>
            </a:extLst>
          </p:cNvPr>
          <p:cNvGraphicFramePr>
            <a:graphicFrameLocks noGrp="1"/>
          </p:cNvGraphicFramePr>
          <p:nvPr/>
        </p:nvGraphicFramePr>
        <p:xfrm>
          <a:off x="5937778" y="1253294"/>
          <a:ext cx="1290444" cy="866176"/>
        </p:xfrm>
        <a:graphic>
          <a:graphicData uri="http://schemas.openxmlformats.org/drawingml/2006/table">
            <a:tbl>
              <a:tblPr/>
              <a:tblGrid>
                <a:gridCol w="645222">
                  <a:extLst>
                    <a:ext uri="{9D8B030D-6E8A-4147-A177-3AD203B41FA5}">
                      <a16:colId xmlns:a16="http://schemas.microsoft.com/office/drawing/2014/main" val="2277169206"/>
                    </a:ext>
                  </a:extLst>
                </a:gridCol>
                <a:gridCol w="645222">
                  <a:extLst>
                    <a:ext uri="{9D8B030D-6E8A-4147-A177-3AD203B41FA5}">
                      <a16:colId xmlns:a16="http://schemas.microsoft.com/office/drawing/2014/main" val="1321488411"/>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768527795"/>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0, 0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3251778333"/>
                  </a:ext>
                </a:extLst>
              </a:tr>
            </a:tbl>
          </a:graphicData>
        </a:graphic>
      </p:graphicFrame>
      <p:graphicFrame>
        <p:nvGraphicFramePr>
          <p:cNvPr id="15" name="Group 26">
            <a:extLst>
              <a:ext uri="{FF2B5EF4-FFF2-40B4-BE49-F238E27FC236}">
                <a16:creationId xmlns:a16="http://schemas.microsoft.com/office/drawing/2014/main" id="{C9614DFA-BC5B-05F6-7C61-CFDA03CB93A9}"/>
              </a:ext>
            </a:extLst>
          </p:cNvPr>
          <p:cNvGraphicFramePr>
            <a:graphicFrameLocks noGrp="1"/>
          </p:cNvGraphicFramePr>
          <p:nvPr/>
        </p:nvGraphicFramePr>
        <p:xfrm>
          <a:off x="5930134" y="2647524"/>
          <a:ext cx="1290444" cy="866176"/>
        </p:xfrm>
        <a:graphic>
          <a:graphicData uri="http://schemas.openxmlformats.org/drawingml/2006/table">
            <a:tbl>
              <a:tblPr/>
              <a:tblGrid>
                <a:gridCol w="645222">
                  <a:extLst>
                    <a:ext uri="{9D8B030D-6E8A-4147-A177-3AD203B41FA5}">
                      <a16:colId xmlns:a16="http://schemas.microsoft.com/office/drawing/2014/main" val="3590808179"/>
                    </a:ext>
                  </a:extLst>
                </a:gridCol>
                <a:gridCol w="645222">
                  <a:extLst>
                    <a:ext uri="{9D8B030D-6E8A-4147-A177-3AD203B41FA5}">
                      <a16:colId xmlns:a16="http://schemas.microsoft.com/office/drawing/2014/main" val="3404417680"/>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2007918415"/>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rPr>
                        <a:t>0, 1</a:t>
                      </a:r>
                    </a:p>
                  </a:txBody>
                  <a:tcPr marL="67327" marR="67327" marT="33664" marB="3366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1, 0</a:t>
                      </a:r>
                    </a:p>
                  </a:txBody>
                  <a:tcPr marL="67327" marR="67327" marT="33664" marB="3366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1507803995"/>
                  </a:ext>
                </a:extLst>
              </a:tr>
            </a:tbl>
          </a:graphicData>
        </a:graphic>
      </p:graphicFrame>
      <p:sp>
        <p:nvSpPr>
          <p:cNvPr id="16" name="Text Box 39">
            <a:extLst>
              <a:ext uri="{FF2B5EF4-FFF2-40B4-BE49-F238E27FC236}">
                <a16:creationId xmlns:a16="http://schemas.microsoft.com/office/drawing/2014/main" id="{56A9A208-C552-797F-964D-EFB8C1F7C22B}"/>
              </a:ext>
            </a:extLst>
          </p:cNvPr>
          <p:cNvSpPr txBox="1">
            <a:spLocks noChangeArrowheads="1"/>
          </p:cNvSpPr>
          <p:nvPr/>
        </p:nvSpPr>
        <p:spPr bwMode="auto">
          <a:xfrm>
            <a:off x="4808500" y="2913122"/>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70C0"/>
                </a:solidFill>
                <a:latin typeface="Calibri" panose="020F0502020204030204" pitchFamily="34" charset="0"/>
                <a:cs typeface="Calibri" panose="020F0502020204030204" pitchFamily="34" charset="0"/>
              </a:rPr>
              <a:t>0.6</a:t>
            </a:r>
          </a:p>
        </p:txBody>
      </p:sp>
      <p:sp>
        <p:nvSpPr>
          <p:cNvPr id="17" name="Text Box 40">
            <a:extLst>
              <a:ext uri="{FF2B5EF4-FFF2-40B4-BE49-F238E27FC236}">
                <a16:creationId xmlns:a16="http://schemas.microsoft.com/office/drawing/2014/main" id="{014802B0-12FC-76E5-E730-1FBBF74A0A26}"/>
              </a:ext>
            </a:extLst>
          </p:cNvPr>
          <p:cNvSpPr txBox="1">
            <a:spLocks noChangeArrowheads="1"/>
          </p:cNvSpPr>
          <p:nvPr/>
        </p:nvSpPr>
        <p:spPr bwMode="auto">
          <a:xfrm>
            <a:off x="4956184" y="1921330"/>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70C0"/>
                </a:solidFill>
                <a:latin typeface="Calibri" panose="020F0502020204030204" pitchFamily="34" charset="0"/>
                <a:cs typeface="Calibri" panose="020F0502020204030204" pitchFamily="34" charset="0"/>
              </a:rPr>
              <a:t>0.4</a:t>
            </a:r>
          </a:p>
        </p:txBody>
      </p:sp>
      <p:sp>
        <p:nvSpPr>
          <p:cNvPr id="18" name="Text Box 43">
            <a:extLst>
              <a:ext uri="{FF2B5EF4-FFF2-40B4-BE49-F238E27FC236}">
                <a16:creationId xmlns:a16="http://schemas.microsoft.com/office/drawing/2014/main" id="{22661FCA-D3B4-4B1A-F262-E9E5A9244209}"/>
              </a:ext>
            </a:extLst>
          </p:cNvPr>
          <p:cNvSpPr txBox="1">
            <a:spLocks noChangeArrowheads="1"/>
          </p:cNvSpPr>
          <p:nvPr/>
        </p:nvSpPr>
        <p:spPr bwMode="auto">
          <a:xfrm>
            <a:off x="5020658" y="2462858"/>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0.3</a:t>
            </a:r>
          </a:p>
        </p:txBody>
      </p:sp>
      <p:sp>
        <p:nvSpPr>
          <p:cNvPr id="19" name="Text Box 44">
            <a:extLst>
              <a:ext uri="{FF2B5EF4-FFF2-40B4-BE49-F238E27FC236}">
                <a16:creationId xmlns:a16="http://schemas.microsoft.com/office/drawing/2014/main" id="{1747FCA1-B488-37BB-7CD6-C6821408B2BB}"/>
              </a:ext>
            </a:extLst>
          </p:cNvPr>
          <p:cNvSpPr txBox="1">
            <a:spLocks noChangeArrowheads="1"/>
          </p:cNvSpPr>
          <p:nvPr/>
        </p:nvSpPr>
        <p:spPr bwMode="auto">
          <a:xfrm>
            <a:off x="4766772" y="1494609"/>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0.5</a:t>
            </a:r>
          </a:p>
        </p:txBody>
      </p:sp>
      <p:sp>
        <p:nvSpPr>
          <p:cNvPr id="20" name="Text Box 46">
            <a:extLst>
              <a:ext uri="{FF2B5EF4-FFF2-40B4-BE49-F238E27FC236}">
                <a16:creationId xmlns:a16="http://schemas.microsoft.com/office/drawing/2014/main" id="{1A102A31-85A6-0DBF-56F2-942363070D93}"/>
              </a:ext>
            </a:extLst>
          </p:cNvPr>
          <p:cNvSpPr txBox="1">
            <a:spLocks noChangeArrowheads="1"/>
          </p:cNvSpPr>
          <p:nvPr/>
        </p:nvSpPr>
        <p:spPr bwMode="auto">
          <a:xfrm>
            <a:off x="3411523" y="1220648"/>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0.2</a:t>
            </a:r>
          </a:p>
        </p:txBody>
      </p:sp>
      <p:sp>
        <p:nvSpPr>
          <p:cNvPr id="21" name="TextBox 1">
            <a:extLst>
              <a:ext uri="{FF2B5EF4-FFF2-40B4-BE49-F238E27FC236}">
                <a16:creationId xmlns:a16="http://schemas.microsoft.com/office/drawing/2014/main" id="{68F936E2-F966-3D79-B94A-6DFC838A0612}"/>
              </a:ext>
            </a:extLst>
          </p:cNvPr>
          <p:cNvSpPr txBox="1"/>
          <p:nvPr/>
        </p:nvSpPr>
        <p:spPr>
          <a:xfrm>
            <a:off x="2106475" y="2913122"/>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1</a:t>
            </a:r>
            <a:endParaRPr lang="en-GB" sz="1600" dirty="0">
              <a:latin typeface="Calibri" panose="020F0502020204030204" pitchFamily="34" charset="0"/>
              <a:cs typeface="Calibri" panose="020F0502020204030204" pitchFamily="34" charset="0"/>
            </a:endParaRPr>
          </a:p>
        </p:txBody>
      </p:sp>
      <p:sp>
        <p:nvSpPr>
          <p:cNvPr id="22" name="TextBox 20">
            <a:extLst>
              <a:ext uri="{FF2B5EF4-FFF2-40B4-BE49-F238E27FC236}">
                <a16:creationId xmlns:a16="http://schemas.microsoft.com/office/drawing/2014/main" id="{48D5C663-C19D-4BD7-F959-A0CDF80E791F}"/>
              </a:ext>
            </a:extLst>
          </p:cNvPr>
          <p:cNvSpPr txBox="1"/>
          <p:nvPr/>
        </p:nvSpPr>
        <p:spPr>
          <a:xfrm>
            <a:off x="3399367" y="3136705"/>
            <a:ext cx="1885545" cy="584775"/>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表格单元是</a:t>
            </a:r>
            <a:endParaRPr lang="en-US" altLang="zh-CN" sz="1600" dirty="0">
              <a:latin typeface="Calibri" panose="020F0502020204030204" pitchFamily="34" charset="0"/>
              <a:cs typeface="Calibri" panose="020F0502020204030204" pitchFamily="34" charset="0"/>
            </a:endParaRPr>
          </a:p>
          <a:p>
            <a:pPr algn="ctr"/>
            <a:r>
              <a:rPr lang="zh-CN" altLang="en-US" sz="1600" dirty="0">
                <a:latin typeface="Calibri" panose="020F0502020204030204" pitchFamily="34" charset="0"/>
                <a:cs typeface="Calibri" panose="020F0502020204030204" pitchFamily="34" charset="0"/>
              </a:rPr>
              <a:t>立即奖励值</a:t>
            </a:r>
            <a:endParaRPr lang="en-GB" sz="1600" dirty="0">
              <a:latin typeface="Calibri" panose="020F0502020204030204" pitchFamily="34" charset="0"/>
              <a:cs typeface="Calibri" panose="020F0502020204030204" pitchFamily="34" charset="0"/>
            </a:endParaRPr>
          </a:p>
        </p:txBody>
      </p:sp>
      <p:sp>
        <p:nvSpPr>
          <p:cNvPr id="23" name="TextBox 21">
            <a:extLst>
              <a:ext uri="{FF2B5EF4-FFF2-40B4-BE49-F238E27FC236}">
                <a16:creationId xmlns:a16="http://schemas.microsoft.com/office/drawing/2014/main" id="{5AD6F118-1F42-EF3C-622F-F273FA370F18}"/>
              </a:ext>
            </a:extLst>
          </p:cNvPr>
          <p:cNvSpPr txBox="1"/>
          <p:nvPr/>
        </p:nvSpPr>
        <p:spPr>
          <a:xfrm>
            <a:off x="722024" y="2211001"/>
            <a:ext cx="937277" cy="338554"/>
          </a:xfrm>
          <a:prstGeom prst="rect">
            <a:avLst/>
          </a:prstGeom>
          <a:noFill/>
        </p:spPr>
        <p:txBody>
          <a:bodyPr wrap="square" rtlCol="0">
            <a:spAutoFit/>
          </a:bodyPr>
          <a:lstStyle/>
          <a:p>
            <a:r>
              <a:rPr lang="zh-CN" altLang="en-US" sz="1600" dirty="0">
                <a:latin typeface="Calibri" panose="020F0502020204030204" pitchFamily="34" charset="0"/>
                <a:cs typeface="Calibri" panose="020F0502020204030204" pitchFamily="34" charset="0"/>
              </a:rPr>
              <a:t>智能体</a:t>
            </a:r>
            <a:r>
              <a:rPr lang="en-US" altLang="zh-CN" sz="1600" dirty="0">
                <a:latin typeface="Calibri" panose="020F0502020204030204" pitchFamily="34" charset="0"/>
                <a:cs typeface="Calibri" panose="020F0502020204030204" pitchFamily="34" charset="0"/>
              </a:rPr>
              <a:t>1</a:t>
            </a:r>
            <a:endParaRPr lang="en-GB" sz="1600" dirty="0">
              <a:latin typeface="Calibri" panose="020F0502020204030204" pitchFamily="34" charset="0"/>
              <a:cs typeface="Calibri" panose="020F0502020204030204" pitchFamily="34" charset="0"/>
            </a:endParaRPr>
          </a:p>
        </p:txBody>
      </p:sp>
      <p:sp>
        <p:nvSpPr>
          <p:cNvPr id="24" name="矩形 23">
            <a:extLst>
              <a:ext uri="{FF2B5EF4-FFF2-40B4-BE49-F238E27FC236}">
                <a16:creationId xmlns:a16="http://schemas.microsoft.com/office/drawing/2014/main" id="{4EC11B15-5435-8147-693D-26108F65B3A5}"/>
              </a:ext>
            </a:extLst>
          </p:cNvPr>
          <p:cNvSpPr/>
          <p:nvPr/>
        </p:nvSpPr>
        <p:spPr>
          <a:xfrm>
            <a:off x="2553947" y="1984205"/>
            <a:ext cx="652275" cy="4213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25" name="曲线连接符 27">
            <a:extLst>
              <a:ext uri="{FF2B5EF4-FFF2-40B4-BE49-F238E27FC236}">
                <a16:creationId xmlns:a16="http://schemas.microsoft.com/office/drawing/2014/main" id="{15963B0F-1726-4FFF-E667-5B476A0C1B30}"/>
              </a:ext>
            </a:extLst>
          </p:cNvPr>
          <p:cNvCxnSpPr>
            <a:stCxn id="24" idx="3"/>
            <a:endCxn id="9" idx="0"/>
          </p:cNvCxnSpPr>
          <p:nvPr/>
        </p:nvCxnSpPr>
        <p:spPr>
          <a:xfrm flipH="1" flipV="1">
            <a:off x="2561000" y="1984205"/>
            <a:ext cx="645222" cy="210662"/>
          </a:xfrm>
          <a:prstGeom prst="curvedConnector4">
            <a:avLst>
              <a:gd name="adj1" fmla="val -35430"/>
              <a:gd name="adj2" fmla="val 36796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2D5D58E-32FE-59E6-0B1F-40655026B665}"/>
              </a:ext>
            </a:extLst>
          </p:cNvPr>
          <p:cNvCxnSpPr>
            <a:stCxn id="24" idx="3"/>
            <a:endCxn id="14" idx="1"/>
          </p:cNvCxnSpPr>
          <p:nvPr/>
        </p:nvCxnSpPr>
        <p:spPr>
          <a:xfrm flipV="1">
            <a:off x="3206222" y="1686382"/>
            <a:ext cx="2731556" cy="5084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8693ED8-D555-D22D-3E93-DD748E1E8E6B}"/>
              </a:ext>
            </a:extLst>
          </p:cNvPr>
          <p:cNvCxnSpPr/>
          <p:nvPr/>
        </p:nvCxnSpPr>
        <p:spPr>
          <a:xfrm>
            <a:off x="3209016" y="2196887"/>
            <a:ext cx="2728762" cy="8588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CDFF179-E823-5C44-76D1-96E044B5F2EC}"/>
              </a:ext>
            </a:extLst>
          </p:cNvPr>
          <p:cNvSpPr/>
          <p:nvPr/>
        </p:nvSpPr>
        <p:spPr>
          <a:xfrm>
            <a:off x="2553947" y="2426636"/>
            <a:ext cx="652275" cy="42132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29" name="直接箭头连接符 28">
            <a:extLst>
              <a:ext uri="{FF2B5EF4-FFF2-40B4-BE49-F238E27FC236}">
                <a16:creationId xmlns:a16="http://schemas.microsoft.com/office/drawing/2014/main" id="{CC353F6F-95B3-6B5D-6A5B-23F01995E273}"/>
              </a:ext>
            </a:extLst>
          </p:cNvPr>
          <p:cNvCxnSpPr>
            <a:stCxn id="28" idx="3"/>
            <a:endCxn id="14" idx="1"/>
          </p:cNvCxnSpPr>
          <p:nvPr/>
        </p:nvCxnSpPr>
        <p:spPr>
          <a:xfrm flipV="1">
            <a:off x="3206222" y="1686382"/>
            <a:ext cx="2731556" cy="95091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4148AB5-9A98-B893-C427-43C29EA2C22C}"/>
              </a:ext>
            </a:extLst>
          </p:cNvPr>
          <p:cNvCxnSpPr>
            <a:stCxn id="28" idx="3"/>
          </p:cNvCxnSpPr>
          <p:nvPr/>
        </p:nvCxnSpPr>
        <p:spPr>
          <a:xfrm>
            <a:off x="3206222" y="2637298"/>
            <a:ext cx="2731556" cy="42205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22">
            <a:extLst>
              <a:ext uri="{FF2B5EF4-FFF2-40B4-BE49-F238E27FC236}">
                <a16:creationId xmlns:a16="http://schemas.microsoft.com/office/drawing/2014/main" id="{93F09E82-E03A-876D-0416-8E200ED7FD7A}"/>
              </a:ext>
            </a:extLst>
          </p:cNvPr>
          <p:cNvSpPr txBox="1"/>
          <p:nvPr/>
        </p:nvSpPr>
        <p:spPr>
          <a:xfrm>
            <a:off x="1604842" y="1394309"/>
            <a:ext cx="1013675"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智能体</a:t>
            </a:r>
            <a:r>
              <a:rPr lang="en-US" altLang="zh-CN" sz="1600" dirty="0">
                <a:latin typeface="Calibri" panose="020F0502020204030204" pitchFamily="34" charset="0"/>
                <a:cs typeface="Calibri" panose="020F0502020204030204" pitchFamily="34" charset="0"/>
              </a:rPr>
              <a:t>2</a:t>
            </a:r>
            <a:endParaRPr lang="en-GB" sz="1600" dirty="0">
              <a:latin typeface="Calibri" panose="020F0502020204030204" pitchFamily="34" charset="0"/>
              <a:cs typeface="Calibri" panose="020F0502020204030204" pitchFamily="34" charset="0"/>
            </a:endParaRPr>
          </a:p>
        </p:txBody>
      </p:sp>
      <p:sp>
        <p:nvSpPr>
          <p:cNvPr id="32" name="文本框 31">
            <a:extLst>
              <a:ext uri="{FF2B5EF4-FFF2-40B4-BE49-F238E27FC236}">
                <a16:creationId xmlns:a16="http://schemas.microsoft.com/office/drawing/2014/main" id="{40BF6AA6-F5CE-2644-9A67-3A856CF5372C}"/>
              </a:ext>
            </a:extLst>
          </p:cNvPr>
          <p:cNvSpPr txBox="1"/>
          <p:nvPr/>
        </p:nvSpPr>
        <p:spPr>
          <a:xfrm>
            <a:off x="2046071" y="1634450"/>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a1</a:t>
            </a:r>
            <a:endParaRPr lang="zh-CN" altLang="en-US" dirty="0">
              <a:latin typeface="Calibri" panose="020F050202020403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2EFEC1-E8EC-DAA0-225F-FE7ED0353754}"/>
              </a:ext>
            </a:extLst>
          </p:cNvPr>
          <p:cNvSpPr txBox="1"/>
          <p:nvPr/>
        </p:nvSpPr>
        <p:spPr>
          <a:xfrm>
            <a:off x="2699915" y="1639368"/>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a2</a:t>
            </a:r>
            <a:endParaRPr lang="zh-CN" altLang="en-US" dirty="0">
              <a:latin typeface="Calibri" panose="020F0502020204030204" pitchFamily="34" charset="0"/>
              <a:cs typeface="Calibri" panose="020F0502020204030204" pitchFamily="34" charset="0"/>
            </a:endParaRPr>
          </a:p>
        </p:txBody>
      </p:sp>
      <p:sp>
        <p:nvSpPr>
          <p:cNvPr id="34" name="文本框 33">
            <a:extLst>
              <a:ext uri="{FF2B5EF4-FFF2-40B4-BE49-F238E27FC236}">
                <a16:creationId xmlns:a16="http://schemas.microsoft.com/office/drawing/2014/main" id="{2D77AE3E-EA24-73B1-91B4-6E32D39C34F4}"/>
              </a:ext>
            </a:extLst>
          </p:cNvPr>
          <p:cNvSpPr txBox="1"/>
          <p:nvPr/>
        </p:nvSpPr>
        <p:spPr>
          <a:xfrm>
            <a:off x="1545011" y="2001312"/>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a1</a:t>
            </a:r>
            <a:endParaRPr lang="zh-CN" altLang="en-US" dirty="0">
              <a:latin typeface="Calibri" panose="020F0502020204030204" pitchFamily="34" charset="0"/>
              <a:cs typeface="Calibri" panose="020F0502020204030204" pitchFamily="34" charset="0"/>
            </a:endParaRPr>
          </a:p>
        </p:txBody>
      </p:sp>
      <p:sp>
        <p:nvSpPr>
          <p:cNvPr id="35" name="文本框 34">
            <a:extLst>
              <a:ext uri="{FF2B5EF4-FFF2-40B4-BE49-F238E27FC236}">
                <a16:creationId xmlns:a16="http://schemas.microsoft.com/office/drawing/2014/main" id="{5798B90E-A7CA-7B17-20CB-E25188B721EE}"/>
              </a:ext>
            </a:extLst>
          </p:cNvPr>
          <p:cNvSpPr txBox="1"/>
          <p:nvPr/>
        </p:nvSpPr>
        <p:spPr>
          <a:xfrm>
            <a:off x="1545011" y="2452853"/>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a2</a:t>
            </a:r>
            <a:endParaRPr lang="zh-CN" altLang="en-US" dirty="0">
              <a:latin typeface="Calibri" panose="020F0502020204030204" pitchFamily="34" charset="0"/>
              <a:cs typeface="Calibri" panose="020F0502020204030204" pitchFamily="34" charset="0"/>
            </a:endParaRPr>
          </a:p>
        </p:txBody>
      </p:sp>
      <p:sp>
        <p:nvSpPr>
          <p:cNvPr id="36" name="TextBox 1">
            <a:extLst>
              <a:ext uri="{FF2B5EF4-FFF2-40B4-BE49-F238E27FC236}">
                <a16:creationId xmlns:a16="http://schemas.microsoft.com/office/drawing/2014/main" id="{979F35CD-1DED-104A-87AD-20B16E0FE70E}"/>
              </a:ext>
            </a:extLst>
          </p:cNvPr>
          <p:cNvSpPr txBox="1"/>
          <p:nvPr/>
        </p:nvSpPr>
        <p:spPr>
          <a:xfrm>
            <a:off x="7293027" y="1509998"/>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2</a:t>
            </a:r>
            <a:endParaRPr lang="en-GB" sz="1600" dirty="0">
              <a:latin typeface="Calibri" panose="020F0502020204030204" pitchFamily="34" charset="0"/>
              <a:cs typeface="Calibri" panose="020F0502020204030204" pitchFamily="34" charset="0"/>
            </a:endParaRPr>
          </a:p>
        </p:txBody>
      </p:sp>
      <p:sp>
        <p:nvSpPr>
          <p:cNvPr id="37" name="TextBox 1">
            <a:extLst>
              <a:ext uri="{FF2B5EF4-FFF2-40B4-BE49-F238E27FC236}">
                <a16:creationId xmlns:a16="http://schemas.microsoft.com/office/drawing/2014/main" id="{54787B27-C40B-0948-D250-7F1EACBDB5B4}"/>
              </a:ext>
            </a:extLst>
          </p:cNvPr>
          <p:cNvSpPr txBox="1"/>
          <p:nvPr/>
        </p:nvSpPr>
        <p:spPr>
          <a:xfrm>
            <a:off x="7293027" y="2886496"/>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3</a:t>
            </a:r>
            <a:endParaRPr lang="en-GB" sz="1600" dirty="0">
              <a:latin typeface="Calibri" panose="020F0502020204030204" pitchFamily="34" charset="0"/>
              <a:cs typeface="Calibri" panose="020F0502020204030204" pitchFamily="34" charset="0"/>
            </a:endParaRPr>
          </a:p>
        </p:txBody>
      </p:sp>
      <p:cxnSp>
        <p:nvCxnSpPr>
          <p:cNvPr id="38" name="直接箭头连接符 37">
            <a:extLst>
              <a:ext uri="{FF2B5EF4-FFF2-40B4-BE49-F238E27FC236}">
                <a16:creationId xmlns:a16="http://schemas.microsoft.com/office/drawing/2014/main" id="{04E56BCF-E177-4F66-428D-6132A0F32EF7}"/>
              </a:ext>
            </a:extLst>
          </p:cNvPr>
          <p:cNvCxnSpPr>
            <a:cxnSpLocks/>
          </p:cNvCxnSpPr>
          <p:nvPr/>
        </p:nvCxnSpPr>
        <p:spPr>
          <a:xfrm flipH="1" flipV="1">
            <a:off x="3184656" y="2844208"/>
            <a:ext cx="485644" cy="49589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FD3C99D-6D41-3237-0F5B-D071B05AF9D4}"/>
              </a:ext>
            </a:extLst>
          </p:cNvPr>
          <p:cNvCxnSpPr>
            <a:cxnSpLocks/>
          </p:cNvCxnSpPr>
          <p:nvPr/>
        </p:nvCxnSpPr>
        <p:spPr>
          <a:xfrm flipV="1">
            <a:off x="5042305" y="3365500"/>
            <a:ext cx="882245" cy="1256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5F0B545-A1F7-B847-5D22-893685E195E2}"/>
              </a:ext>
            </a:extLst>
          </p:cNvPr>
          <p:cNvCxnSpPr/>
          <p:nvPr/>
        </p:nvCxnSpPr>
        <p:spPr>
          <a:xfrm>
            <a:off x="669317" y="3804030"/>
            <a:ext cx="7869526"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0" name="Group 4">
            <a:extLst>
              <a:ext uri="{FF2B5EF4-FFF2-40B4-BE49-F238E27FC236}">
                <a16:creationId xmlns:a16="http://schemas.microsoft.com/office/drawing/2014/main" id="{523E0565-9CA3-5D7A-A52D-B9FBA8B76EDE}"/>
              </a:ext>
            </a:extLst>
          </p:cNvPr>
          <p:cNvGraphicFramePr>
            <a:graphicFrameLocks noGrp="1"/>
          </p:cNvGraphicFramePr>
          <p:nvPr/>
        </p:nvGraphicFramePr>
        <p:xfrm>
          <a:off x="1915778" y="4709570"/>
          <a:ext cx="1290444" cy="852816"/>
        </p:xfrm>
        <a:graphic>
          <a:graphicData uri="http://schemas.openxmlformats.org/drawingml/2006/table">
            <a:tbl>
              <a:tblPr/>
              <a:tblGrid>
                <a:gridCol w="645222">
                  <a:extLst>
                    <a:ext uri="{9D8B030D-6E8A-4147-A177-3AD203B41FA5}">
                      <a16:colId xmlns:a16="http://schemas.microsoft.com/office/drawing/2014/main" val="1384791884"/>
                    </a:ext>
                  </a:extLst>
                </a:gridCol>
                <a:gridCol w="645222">
                  <a:extLst>
                    <a:ext uri="{9D8B030D-6E8A-4147-A177-3AD203B41FA5}">
                      <a16:colId xmlns:a16="http://schemas.microsoft.com/office/drawing/2014/main" val="718040704"/>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464876868"/>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3421017491"/>
                  </a:ext>
                </a:extLst>
              </a:tr>
            </a:tbl>
          </a:graphicData>
        </a:graphic>
      </p:graphicFrame>
      <p:graphicFrame>
        <p:nvGraphicFramePr>
          <p:cNvPr id="41" name="Group 15">
            <a:extLst>
              <a:ext uri="{FF2B5EF4-FFF2-40B4-BE49-F238E27FC236}">
                <a16:creationId xmlns:a16="http://schemas.microsoft.com/office/drawing/2014/main" id="{A323E8B0-EBAB-371F-3F5E-84D592678E52}"/>
              </a:ext>
            </a:extLst>
          </p:cNvPr>
          <p:cNvGraphicFramePr>
            <a:graphicFrameLocks noGrp="1"/>
          </p:cNvGraphicFramePr>
          <p:nvPr/>
        </p:nvGraphicFramePr>
        <p:xfrm>
          <a:off x="5937778" y="3978659"/>
          <a:ext cx="1290444" cy="852816"/>
        </p:xfrm>
        <a:graphic>
          <a:graphicData uri="http://schemas.openxmlformats.org/drawingml/2006/table">
            <a:tbl>
              <a:tblPr/>
              <a:tblGrid>
                <a:gridCol w="645222">
                  <a:extLst>
                    <a:ext uri="{9D8B030D-6E8A-4147-A177-3AD203B41FA5}">
                      <a16:colId xmlns:a16="http://schemas.microsoft.com/office/drawing/2014/main" val="2277169206"/>
                    </a:ext>
                  </a:extLst>
                </a:gridCol>
                <a:gridCol w="645222">
                  <a:extLst>
                    <a:ext uri="{9D8B030D-6E8A-4147-A177-3AD203B41FA5}">
                      <a16:colId xmlns:a16="http://schemas.microsoft.com/office/drawing/2014/main" val="1321488411"/>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768527795"/>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3251778333"/>
                  </a:ext>
                </a:extLst>
              </a:tr>
            </a:tbl>
          </a:graphicData>
        </a:graphic>
      </p:graphicFrame>
      <p:graphicFrame>
        <p:nvGraphicFramePr>
          <p:cNvPr id="42" name="Group 26">
            <a:extLst>
              <a:ext uri="{FF2B5EF4-FFF2-40B4-BE49-F238E27FC236}">
                <a16:creationId xmlns:a16="http://schemas.microsoft.com/office/drawing/2014/main" id="{526F8F8E-5B1C-0CF0-9F40-32D32E6E8A1B}"/>
              </a:ext>
            </a:extLst>
          </p:cNvPr>
          <p:cNvGraphicFramePr>
            <a:graphicFrameLocks noGrp="1"/>
          </p:cNvGraphicFramePr>
          <p:nvPr/>
        </p:nvGraphicFramePr>
        <p:xfrm>
          <a:off x="5930134" y="5372889"/>
          <a:ext cx="1290444" cy="852816"/>
        </p:xfrm>
        <a:graphic>
          <a:graphicData uri="http://schemas.openxmlformats.org/drawingml/2006/table">
            <a:tbl>
              <a:tblPr/>
              <a:tblGrid>
                <a:gridCol w="645222">
                  <a:extLst>
                    <a:ext uri="{9D8B030D-6E8A-4147-A177-3AD203B41FA5}">
                      <a16:colId xmlns:a16="http://schemas.microsoft.com/office/drawing/2014/main" val="3590808179"/>
                    </a:ext>
                  </a:extLst>
                </a:gridCol>
                <a:gridCol w="645222">
                  <a:extLst>
                    <a:ext uri="{9D8B030D-6E8A-4147-A177-3AD203B41FA5}">
                      <a16:colId xmlns:a16="http://schemas.microsoft.com/office/drawing/2014/main" val="3404417680"/>
                    </a:ext>
                  </a:extLst>
                </a:gridCol>
              </a:tblGrid>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2007918415"/>
                  </a:ext>
                </a:extLst>
              </a:tr>
              <a:tr h="42640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US" alt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67327" marR="67327" marT="33664" marB="33664"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1507803995"/>
                  </a:ext>
                </a:extLst>
              </a:tr>
            </a:tbl>
          </a:graphicData>
        </a:graphic>
      </p:graphicFrame>
      <p:sp>
        <p:nvSpPr>
          <p:cNvPr id="43" name="Text Box 39">
            <a:extLst>
              <a:ext uri="{FF2B5EF4-FFF2-40B4-BE49-F238E27FC236}">
                <a16:creationId xmlns:a16="http://schemas.microsoft.com/office/drawing/2014/main" id="{CB3E09DE-23D6-B289-4079-29A9CAFA6C94}"/>
              </a:ext>
            </a:extLst>
          </p:cNvPr>
          <p:cNvSpPr txBox="1">
            <a:spLocks noChangeArrowheads="1"/>
          </p:cNvSpPr>
          <p:nvPr/>
        </p:nvSpPr>
        <p:spPr bwMode="auto">
          <a:xfrm>
            <a:off x="4808500" y="5638487"/>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70C0"/>
                </a:solidFill>
                <a:latin typeface="Calibri" panose="020F0502020204030204" pitchFamily="34" charset="0"/>
                <a:cs typeface="Calibri" panose="020F0502020204030204" pitchFamily="34" charset="0"/>
              </a:rPr>
              <a:t>0.6</a:t>
            </a:r>
          </a:p>
        </p:txBody>
      </p:sp>
      <p:sp>
        <p:nvSpPr>
          <p:cNvPr id="44" name="Text Box 40">
            <a:extLst>
              <a:ext uri="{FF2B5EF4-FFF2-40B4-BE49-F238E27FC236}">
                <a16:creationId xmlns:a16="http://schemas.microsoft.com/office/drawing/2014/main" id="{7798FD19-4F9E-3ACF-B781-2A74FCE07BDD}"/>
              </a:ext>
            </a:extLst>
          </p:cNvPr>
          <p:cNvSpPr txBox="1">
            <a:spLocks noChangeArrowheads="1"/>
          </p:cNvSpPr>
          <p:nvPr/>
        </p:nvSpPr>
        <p:spPr bwMode="auto">
          <a:xfrm>
            <a:off x="4956184" y="4646695"/>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70C0"/>
                </a:solidFill>
                <a:latin typeface="Calibri" panose="020F0502020204030204" pitchFamily="34" charset="0"/>
                <a:cs typeface="Calibri" panose="020F0502020204030204" pitchFamily="34" charset="0"/>
              </a:rPr>
              <a:t>0.4</a:t>
            </a:r>
          </a:p>
        </p:txBody>
      </p:sp>
      <p:sp>
        <p:nvSpPr>
          <p:cNvPr id="45" name="Text Box 43">
            <a:extLst>
              <a:ext uri="{FF2B5EF4-FFF2-40B4-BE49-F238E27FC236}">
                <a16:creationId xmlns:a16="http://schemas.microsoft.com/office/drawing/2014/main" id="{AAEAAE12-3492-8FBC-56C7-529409018D65}"/>
              </a:ext>
            </a:extLst>
          </p:cNvPr>
          <p:cNvSpPr txBox="1">
            <a:spLocks noChangeArrowheads="1"/>
          </p:cNvSpPr>
          <p:nvPr/>
        </p:nvSpPr>
        <p:spPr bwMode="auto">
          <a:xfrm>
            <a:off x="5020658" y="5188223"/>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0.3</a:t>
            </a:r>
          </a:p>
        </p:txBody>
      </p:sp>
      <p:sp>
        <p:nvSpPr>
          <p:cNvPr id="46" name="Text Box 44">
            <a:extLst>
              <a:ext uri="{FF2B5EF4-FFF2-40B4-BE49-F238E27FC236}">
                <a16:creationId xmlns:a16="http://schemas.microsoft.com/office/drawing/2014/main" id="{8FF90432-46E4-5AD3-D9BB-DEA9CDFFF19E}"/>
              </a:ext>
            </a:extLst>
          </p:cNvPr>
          <p:cNvSpPr txBox="1">
            <a:spLocks noChangeArrowheads="1"/>
          </p:cNvSpPr>
          <p:nvPr/>
        </p:nvSpPr>
        <p:spPr bwMode="auto">
          <a:xfrm>
            <a:off x="4766772" y="4219974"/>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0.5</a:t>
            </a:r>
          </a:p>
        </p:txBody>
      </p:sp>
      <p:sp>
        <p:nvSpPr>
          <p:cNvPr id="47" name="Text Box 46">
            <a:extLst>
              <a:ext uri="{FF2B5EF4-FFF2-40B4-BE49-F238E27FC236}">
                <a16:creationId xmlns:a16="http://schemas.microsoft.com/office/drawing/2014/main" id="{852AE5A4-0BB4-AC2E-B0A0-CA892E043F22}"/>
              </a:ext>
            </a:extLst>
          </p:cNvPr>
          <p:cNvSpPr txBox="1">
            <a:spLocks noChangeArrowheads="1"/>
          </p:cNvSpPr>
          <p:nvPr/>
        </p:nvSpPr>
        <p:spPr bwMode="auto">
          <a:xfrm>
            <a:off x="3411523" y="3946013"/>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00"/>
                </a:solidFill>
                <a:latin typeface="Calibri" panose="020F0502020204030204" pitchFamily="34" charset="0"/>
                <a:cs typeface="Calibri" panose="020F0502020204030204" pitchFamily="34" charset="0"/>
              </a:rPr>
              <a:t>0.2</a:t>
            </a:r>
          </a:p>
        </p:txBody>
      </p:sp>
      <p:sp>
        <p:nvSpPr>
          <p:cNvPr id="48" name="TextBox 1">
            <a:extLst>
              <a:ext uri="{FF2B5EF4-FFF2-40B4-BE49-F238E27FC236}">
                <a16:creationId xmlns:a16="http://schemas.microsoft.com/office/drawing/2014/main" id="{8D9E36D4-684A-4038-3701-2E47BFA819AE}"/>
              </a:ext>
            </a:extLst>
          </p:cNvPr>
          <p:cNvSpPr txBox="1"/>
          <p:nvPr/>
        </p:nvSpPr>
        <p:spPr>
          <a:xfrm>
            <a:off x="2106475" y="5638487"/>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1</a:t>
            </a:r>
            <a:endParaRPr lang="en-GB" sz="1600" dirty="0">
              <a:latin typeface="Calibri" panose="020F0502020204030204" pitchFamily="34" charset="0"/>
              <a:cs typeface="Calibri" panose="020F0502020204030204" pitchFamily="34" charset="0"/>
            </a:endParaRPr>
          </a:p>
        </p:txBody>
      </p:sp>
      <p:sp>
        <p:nvSpPr>
          <p:cNvPr id="49" name="TextBox 20">
            <a:extLst>
              <a:ext uri="{FF2B5EF4-FFF2-40B4-BE49-F238E27FC236}">
                <a16:creationId xmlns:a16="http://schemas.microsoft.com/office/drawing/2014/main" id="{0056F508-5F27-D82B-662B-868758F2CD28}"/>
              </a:ext>
            </a:extLst>
          </p:cNvPr>
          <p:cNvSpPr txBox="1"/>
          <p:nvPr/>
        </p:nvSpPr>
        <p:spPr>
          <a:xfrm>
            <a:off x="3399367" y="5862070"/>
            <a:ext cx="1885545" cy="584775"/>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表格单元是</a:t>
            </a:r>
            <a:endParaRPr lang="en-US" altLang="zh-CN" sz="1600" dirty="0">
              <a:latin typeface="Calibri" panose="020F0502020204030204" pitchFamily="34" charset="0"/>
              <a:cs typeface="Calibri" panose="020F0502020204030204" pitchFamily="34" charset="0"/>
            </a:endParaRPr>
          </a:p>
          <a:p>
            <a:pPr algn="ctr"/>
            <a:r>
              <a:rPr lang="en-US" altLang="zh-CN" sz="1600" dirty="0">
                <a:latin typeface="Calibri" panose="020F0502020204030204" pitchFamily="34" charset="0"/>
                <a:cs typeface="Calibri" panose="020F0502020204030204" pitchFamily="34" charset="0"/>
              </a:rPr>
              <a:t>Q</a:t>
            </a:r>
            <a:r>
              <a:rPr lang="zh-CN" altLang="en-US" sz="1600" dirty="0">
                <a:latin typeface="Calibri" panose="020F0502020204030204" pitchFamily="34" charset="0"/>
                <a:cs typeface="Calibri" panose="020F0502020204030204" pitchFamily="34" charset="0"/>
              </a:rPr>
              <a:t>值</a:t>
            </a:r>
            <a:endParaRPr lang="en-GB" sz="1600" dirty="0">
              <a:latin typeface="Calibri" panose="020F0502020204030204" pitchFamily="34" charset="0"/>
              <a:cs typeface="Calibri" panose="020F0502020204030204" pitchFamily="34" charset="0"/>
            </a:endParaRPr>
          </a:p>
        </p:txBody>
      </p:sp>
      <p:sp>
        <p:nvSpPr>
          <p:cNvPr id="50" name="TextBox 21">
            <a:extLst>
              <a:ext uri="{FF2B5EF4-FFF2-40B4-BE49-F238E27FC236}">
                <a16:creationId xmlns:a16="http://schemas.microsoft.com/office/drawing/2014/main" id="{6B5A1971-CA7F-575B-051D-F09EB58AE35F}"/>
              </a:ext>
            </a:extLst>
          </p:cNvPr>
          <p:cNvSpPr txBox="1"/>
          <p:nvPr/>
        </p:nvSpPr>
        <p:spPr>
          <a:xfrm>
            <a:off x="722024" y="4936366"/>
            <a:ext cx="937277" cy="338554"/>
          </a:xfrm>
          <a:prstGeom prst="rect">
            <a:avLst/>
          </a:prstGeom>
          <a:noFill/>
        </p:spPr>
        <p:txBody>
          <a:bodyPr wrap="square" rtlCol="0">
            <a:spAutoFit/>
          </a:bodyPr>
          <a:lstStyle/>
          <a:p>
            <a:r>
              <a:rPr lang="zh-CN" altLang="en-US" sz="1600" dirty="0">
                <a:latin typeface="Calibri" panose="020F0502020204030204" pitchFamily="34" charset="0"/>
                <a:cs typeface="Calibri" panose="020F0502020204030204" pitchFamily="34" charset="0"/>
              </a:rPr>
              <a:t>智能体</a:t>
            </a:r>
            <a:r>
              <a:rPr lang="en-US" altLang="zh-CN" sz="1600" dirty="0">
                <a:latin typeface="Calibri" panose="020F0502020204030204" pitchFamily="34" charset="0"/>
                <a:cs typeface="Calibri" panose="020F0502020204030204" pitchFamily="34" charset="0"/>
              </a:rPr>
              <a:t>1</a:t>
            </a:r>
            <a:endParaRPr lang="en-GB" sz="1600" dirty="0">
              <a:latin typeface="Calibri" panose="020F0502020204030204" pitchFamily="34" charset="0"/>
              <a:cs typeface="Calibri" panose="020F0502020204030204" pitchFamily="34" charset="0"/>
            </a:endParaRPr>
          </a:p>
        </p:txBody>
      </p:sp>
      <p:sp>
        <p:nvSpPr>
          <p:cNvPr id="51" name="矩形 50">
            <a:extLst>
              <a:ext uri="{FF2B5EF4-FFF2-40B4-BE49-F238E27FC236}">
                <a16:creationId xmlns:a16="http://schemas.microsoft.com/office/drawing/2014/main" id="{B6F52776-5449-DCC8-302A-CE667D9DBB6B}"/>
              </a:ext>
            </a:extLst>
          </p:cNvPr>
          <p:cNvSpPr/>
          <p:nvPr/>
        </p:nvSpPr>
        <p:spPr>
          <a:xfrm>
            <a:off x="2553947" y="4709570"/>
            <a:ext cx="652275" cy="4213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52" name="曲线连接符 27">
            <a:extLst>
              <a:ext uri="{FF2B5EF4-FFF2-40B4-BE49-F238E27FC236}">
                <a16:creationId xmlns:a16="http://schemas.microsoft.com/office/drawing/2014/main" id="{FE4CE77B-F9DF-A369-8A36-7E6724672A74}"/>
              </a:ext>
            </a:extLst>
          </p:cNvPr>
          <p:cNvCxnSpPr>
            <a:stCxn id="51" idx="3"/>
            <a:endCxn id="40" idx="0"/>
          </p:cNvCxnSpPr>
          <p:nvPr/>
        </p:nvCxnSpPr>
        <p:spPr>
          <a:xfrm flipH="1" flipV="1">
            <a:off x="2561000" y="4709570"/>
            <a:ext cx="645222" cy="210662"/>
          </a:xfrm>
          <a:prstGeom prst="curvedConnector4">
            <a:avLst>
              <a:gd name="adj1" fmla="val -35430"/>
              <a:gd name="adj2" fmla="val 36525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3DFA3719-0FE8-159F-9126-FCB5CF915C54}"/>
              </a:ext>
            </a:extLst>
          </p:cNvPr>
          <p:cNvCxnSpPr>
            <a:stCxn id="51" idx="3"/>
            <a:endCxn id="41" idx="1"/>
          </p:cNvCxnSpPr>
          <p:nvPr/>
        </p:nvCxnSpPr>
        <p:spPr>
          <a:xfrm flipV="1">
            <a:off x="3206222" y="4405067"/>
            <a:ext cx="2731556" cy="5151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62EF13D-0669-D9DE-41D5-07268A896149}"/>
              </a:ext>
            </a:extLst>
          </p:cNvPr>
          <p:cNvCxnSpPr/>
          <p:nvPr/>
        </p:nvCxnSpPr>
        <p:spPr>
          <a:xfrm>
            <a:off x="3209016" y="4922252"/>
            <a:ext cx="2728762" cy="8588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7AFA3EF1-DD6F-4C8F-08F5-915B340A326C}"/>
              </a:ext>
            </a:extLst>
          </p:cNvPr>
          <p:cNvSpPr/>
          <p:nvPr/>
        </p:nvSpPr>
        <p:spPr>
          <a:xfrm>
            <a:off x="2553947" y="5152001"/>
            <a:ext cx="652275" cy="42132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56" name="直接箭头连接符 55">
            <a:extLst>
              <a:ext uri="{FF2B5EF4-FFF2-40B4-BE49-F238E27FC236}">
                <a16:creationId xmlns:a16="http://schemas.microsoft.com/office/drawing/2014/main" id="{E6655F42-8F23-1940-7080-64A7A8578343}"/>
              </a:ext>
            </a:extLst>
          </p:cNvPr>
          <p:cNvCxnSpPr>
            <a:stCxn id="55" idx="3"/>
            <a:endCxn id="41" idx="1"/>
          </p:cNvCxnSpPr>
          <p:nvPr/>
        </p:nvCxnSpPr>
        <p:spPr>
          <a:xfrm flipV="1">
            <a:off x="3206222" y="4405067"/>
            <a:ext cx="2731556" cy="9575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9D92DDA-6BB8-FEAC-6EB0-28D98B602809}"/>
              </a:ext>
            </a:extLst>
          </p:cNvPr>
          <p:cNvCxnSpPr>
            <a:stCxn id="55" idx="3"/>
          </p:cNvCxnSpPr>
          <p:nvPr/>
        </p:nvCxnSpPr>
        <p:spPr>
          <a:xfrm>
            <a:off x="3206222" y="5362663"/>
            <a:ext cx="2731556" cy="42205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22">
            <a:extLst>
              <a:ext uri="{FF2B5EF4-FFF2-40B4-BE49-F238E27FC236}">
                <a16:creationId xmlns:a16="http://schemas.microsoft.com/office/drawing/2014/main" id="{B518448B-A0C3-170E-E422-62797C3ADC1A}"/>
              </a:ext>
            </a:extLst>
          </p:cNvPr>
          <p:cNvSpPr txBox="1"/>
          <p:nvPr/>
        </p:nvSpPr>
        <p:spPr>
          <a:xfrm>
            <a:off x="1604842" y="4119674"/>
            <a:ext cx="1013675"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智能体</a:t>
            </a:r>
            <a:r>
              <a:rPr lang="en-US" altLang="zh-CN" sz="1600" dirty="0">
                <a:latin typeface="Calibri" panose="020F0502020204030204" pitchFamily="34" charset="0"/>
                <a:cs typeface="Calibri" panose="020F0502020204030204" pitchFamily="34" charset="0"/>
              </a:rPr>
              <a:t>2</a:t>
            </a:r>
            <a:endParaRPr lang="en-GB" sz="1600" dirty="0">
              <a:latin typeface="Calibri" panose="020F0502020204030204" pitchFamily="34" charset="0"/>
              <a:cs typeface="Calibri" panose="020F0502020204030204" pitchFamily="34" charset="0"/>
            </a:endParaRPr>
          </a:p>
        </p:txBody>
      </p:sp>
      <p:sp>
        <p:nvSpPr>
          <p:cNvPr id="59" name="文本框 58">
            <a:extLst>
              <a:ext uri="{FF2B5EF4-FFF2-40B4-BE49-F238E27FC236}">
                <a16:creationId xmlns:a16="http://schemas.microsoft.com/office/drawing/2014/main" id="{5F437760-B178-C5A3-4C9E-D2B71D751536}"/>
              </a:ext>
            </a:extLst>
          </p:cNvPr>
          <p:cNvSpPr txBox="1"/>
          <p:nvPr/>
        </p:nvSpPr>
        <p:spPr>
          <a:xfrm>
            <a:off x="2046071" y="4359815"/>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a1</a:t>
            </a:r>
            <a:endParaRPr lang="zh-CN" altLang="en-US" dirty="0">
              <a:latin typeface="Calibri" panose="020F0502020204030204" pitchFamily="34" charset="0"/>
              <a:cs typeface="Calibri" panose="020F0502020204030204" pitchFamily="34" charset="0"/>
            </a:endParaRPr>
          </a:p>
        </p:txBody>
      </p:sp>
      <p:sp>
        <p:nvSpPr>
          <p:cNvPr id="60" name="文本框 59">
            <a:extLst>
              <a:ext uri="{FF2B5EF4-FFF2-40B4-BE49-F238E27FC236}">
                <a16:creationId xmlns:a16="http://schemas.microsoft.com/office/drawing/2014/main" id="{6CFF5EEF-91AF-7CBB-1606-94ACFD107F06}"/>
              </a:ext>
            </a:extLst>
          </p:cNvPr>
          <p:cNvSpPr txBox="1"/>
          <p:nvPr/>
        </p:nvSpPr>
        <p:spPr>
          <a:xfrm>
            <a:off x="2699915" y="4364733"/>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a2</a:t>
            </a:r>
            <a:endParaRPr lang="zh-CN" altLang="en-US"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8F20C5B4-53F3-3873-5FE3-41F148CAE656}"/>
              </a:ext>
            </a:extLst>
          </p:cNvPr>
          <p:cNvSpPr txBox="1"/>
          <p:nvPr/>
        </p:nvSpPr>
        <p:spPr>
          <a:xfrm>
            <a:off x="1545011" y="4726677"/>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a1</a:t>
            </a:r>
            <a:endParaRPr lang="zh-CN" altLang="en-US" dirty="0">
              <a:latin typeface="Calibri" panose="020F0502020204030204" pitchFamily="34" charset="0"/>
              <a:cs typeface="Calibri" panose="020F0502020204030204" pitchFamily="34" charset="0"/>
            </a:endParaRPr>
          </a:p>
        </p:txBody>
      </p:sp>
      <p:sp>
        <p:nvSpPr>
          <p:cNvPr id="62" name="文本框 61">
            <a:extLst>
              <a:ext uri="{FF2B5EF4-FFF2-40B4-BE49-F238E27FC236}">
                <a16:creationId xmlns:a16="http://schemas.microsoft.com/office/drawing/2014/main" id="{549131A5-46F2-F2CE-A73C-39457B9FAD37}"/>
              </a:ext>
            </a:extLst>
          </p:cNvPr>
          <p:cNvSpPr txBox="1"/>
          <p:nvPr/>
        </p:nvSpPr>
        <p:spPr>
          <a:xfrm>
            <a:off x="1545011" y="5178218"/>
            <a:ext cx="41229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a2</a:t>
            </a:r>
            <a:endParaRPr lang="zh-CN" altLang="en-US" dirty="0">
              <a:latin typeface="Calibri" panose="020F0502020204030204" pitchFamily="34" charset="0"/>
              <a:cs typeface="Calibri" panose="020F0502020204030204" pitchFamily="34" charset="0"/>
            </a:endParaRPr>
          </a:p>
        </p:txBody>
      </p:sp>
      <p:sp>
        <p:nvSpPr>
          <p:cNvPr id="63" name="TextBox 1">
            <a:extLst>
              <a:ext uri="{FF2B5EF4-FFF2-40B4-BE49-F238E27FC236}">
                <a16:creationId xmlns:a16="http://schemas.microsoft.com/office/drawing/2014/main" id="{66A3A8E5-1CF5-14BA-ADE9-581048431B71}"/>
              </a:ext>
            </a:extLst>
          </p:cNvPr>
          <p:cNvSpPr txBox="1"/>
          <p:nvPr/>
        </p:nvSpPr>
        <p:spPr>
          <a:xfrm>
            <a:off x="7293027" y="4235363"/>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2</a:t>
            </a:r>
            <a:endParaRPr lang="en-GB" sz="1600" dirty="0">
              <a:latin typeface="Calibri" panose="020F0502020204030204" pitchFamily="34" charset="0"/>
              <a:cs typeface="Calibri" panose="020F0502020204030204" pitchFamily="34" charset="0"/>
            </a:endParaRPr>
          </a:p>
        </p:txBody>
      </p:sp>
      <p:sp>
        <p:nvSpPr>
          <p:cNvPr id="64" name="TextBox 1">
            <a:extLst>
              <a:ext uri="{FF2B5EF4-FFF2-40B4-BE49-F238E27FC236}">
                <a16:creationId xmlns:a16="http://schemas.microsoft.com/office/drawing/2014/main" id="{15AA0E19-27E2-0E24-CF5F-A110ED15FFD0}"/>
              </a:ext>
            </a:extLst>
          </p:cNvPr>
          <p:cNvSpPr txBox="1"/>
          <p:nvPr/>
        </p:nvSpPr>
        <p:spPr>
          <a:xfrm>
            <a:off x="7293027" y="5611861"/>
            <a:ext cx="1005732" cy="338554"/>
          </a:xfrm>
          <a:prstGeom prst="rect">
            <a:avLst/>
          </a:prstGeom>
          <a:noFill/>
        </p:spPr>
        <p:txBody>
          <a:bodyPr wrap="square" rtlCol="0">
            <a:spAutoFit/>
          </a:bodyPr>
          <a:lstStyle/>
          <a:p>
            <a:pPr algn="ctr"/>
            <a:r>
              <a:rPr lang="zh-CN" altLang="en-US" sz="1600" dirty="0">
                <a:latin typeface="Calibri" panose="020F0502020204030204" pitchFamily="34" charset="0"/>
                <a:cs typeface="Calibri" panose="020F0502020204030204" pitchFamily="34" charset="0"/>
              </a:rPr>
              <a:t>状态</a:t>
            </a:r>
            <a:r>
              <a:rPr lang="en-US" altLang="zh-CN" sz="1600" dirty="0">
                <a:latin typeface="Calibri" panose="020F0502020204030204" pitchFamily="34" charset="0"/>
                <a:cs typeface="Calibri" panose="020F0502020204030204" pitchFamily="34" charset="0"/>
              </a:rPr>
              <a:t>3</a:t>
            </a:r>
            <a:endParaRPr lang="en-GB" sz="1600" dirty="0">
              <a:latin typeface="Calibri" panose="020F0502020204030204" pitchFamily="34" charset="0"/>
              <a:cs typeface="Calibri" panose="020F0502020204030204" pitchFamily="34" charset="0"/>
            </a:endParaRPr>
          </a:p>
        </p:txBody>
      </p:sp>
      <p:cxnSp>
        <p:nvCxnSpPr>
          <p:cNvPr id="65" name="直接箭头连接符 64">
            <a:extLst>
              <a:ext uri="{FF2B5EF4-FFF2-40B4-BE49-F238E27FC236}">
                <a16:creationId xmlns:a16="http://schemas.microsoft.com/office/drawing/2014/main" id="{AA411587-7931-4146-E48F-EBAC7460E21F}"/>
              </a:ext>
            </a:extLst>
          </p:cNvPr>
          <p:cNvCxnSpPr>
            <a:cxnSpLocks/>
          </p:cNvCxnSpPr>
          <p:nvPr/>
        </p:nvCxnSpPr>
        <p:spPr>
          <a:xfrm flipH="1" flipV="1">
            <a:off x="3184656" y="5569573"/>
            <a:ext cx="485644" cy="49589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CF6E469E-EB13-B926-300F-900C1379AA79}"/>
              </a:ext>
            </a:extLst>
          </p:cNvPr>
          <p:cNvCxnSpPr>
            <a:cxnSpLocks/>
          </p:cNvCxnSpPr>
          <p:nvPr/>
        </p:nvCxnSpPr>
        <p:spPr>
          <a:xfrm flipV="1">
            <a:off x="5042305" y="6090865"/>
            <a:ext cx="882245" cy="1256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TextBox 21">
            <a:extLst>
              <a:ext uri="{FF2B5EF4-FFF2-40B4-BE49-F238E27FC236}">
                <a16:creationId xmlns:a16="http://schemas.microsoft.com/office/drawing/2014/main" id="{D52FEB85-11B6-DCD6-B09B-95990F06C74F}"/>
              </a:ext>
            </a:extLst>
          </p:cNvPr>
          <p:cNvSpPr txBox="1"/>
          <p:nvPr/>
        </p:nvSpPr>
        <p:spPr>
          <a:xfrm>
            <a:off x="426229" y="1198320"/>
            <a:ext cx="937277" cy="338554"/>
          </a:xfrm>
          <a:prstGeom prst="rect">
            <a:avLst/>
          </a:prstGeom>
          <a:noFill/>
        </p:spPr>
        <p:txBody>
          <a:bodyPr wrap="square" rtlCol="0">
            <a:spAutoFit/>
          </a:bodyPr>
          <a:lstStyle/>
          <a:p>
            <a:r>
              <a:rPr lang="zh-CN" altLang="en-US" sz="1600" dirty="0">
                <a:latin typeface="Calibri" panose="020F0502020204030204" pitchFamily="34" charset="0"/>
                <a:cs typeface="Calibri" panose="020F0502020204030204" pitchFamily="34" charset="0"/>
              </a:rPr>
              <a:t>原问题</a:t>
            </a:r>
            <a:endParaRPr lang="en-GB" sz="1600" dirty="0">
              <a:latin typeface="Calibri" panose="020F0502020204030204" pitchFamily="34" charset="0"/>
              <a:cs typeface="Calibri" panose="020F0502020204030204" pitchFamily="34" charset="0"/>
            </a:endParaRPr>
          </a:p>
        </p:txBody>
      </p:sp>
      <p:sp>
        <p:nvSpPr>
          <p:cNvPr id="70" name="TextBox 21">
            <a:extLst>
              <a:ext uri="{FF2B5EF4-FFF2-40B4-BE49-F238E27FC236}">
                <a16:creationId xmlns:a16="http://schemas.microsoft.com/office/drawing/2014/main" id="{E880CD67-7F4B-DB2E-EF2C-827024A9AA85}"/>
              </a:ext>
            </a:extLst>
          </p:cNvPr>
          <p:cNvSpPr txBox="1"/>
          <p:nvPr/>
        </p:nvSpPr>
        <p:spPr>
          <a:xfrm>
            <a:off x="426229" y="3950397"/>
            <a:ext cx="1178613" cy="338554"/>
          </a:xfrm>
          <a:prstGeom prst="rect">
            <a:avLst/>
          </a:prstGeom>
          <a:noFill/>
        </p:spPr>
        <p:txBody>
          <a:bodyPr wrap="square" rtlCol="0">
            <a:spAutoFit/>
          </a:bodyPr>
          <a:lstStyle/>
          <a:p>
            <a:r>
              <a:rPr lang="zh-CN" altLang="en-US" sz="1600" dirty="0">
                <a:latin typeface="Calibri" panose="020F0502020204030204" pitchFamily="34" charset="0"/>
                <a:cs typeface="Calibri" panose="020F0502020204030204" pitchFamily="34" charset="0"/>
              </a:rPr>
              <a:t>纳什</a:t>
            </a:r>
            <a:r>
              <a:rPr lang="en-US" altLang="zh-CN" sz="1600" dirty="0">
                <a:latin typeface="Calibri" panose="020F0502020204030204" pitchFamily="34" charset="0"/>
                <a:cs typeface="Calibri" panose="020F0502020204030204" pitchFamily="34" charset="0"/>
              </a:rPr>
              <a:t>Q</a:t>
            </a:r>
            <a:r>
              <a:rPr lang="zh-CN" altLang="en-US" sz="1600" dirty="0">
                <a:latin typeface="Calibri" panose="020F0502020204030204" pitchFamily="34" charset="0"/>
                <a:cs typeface="Calibri" panose="020F0502020204030204" pitchFamily="34" charset="0"/>
              </a:rPr>
              <a:t>学习</a:t>
            </a:r>
            <a:endParaRPr lang="en-GB" sz="16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39712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27</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2546957" y="2818892"/>
            <a:ext cx="3606098" cy="1220215"/>
          </a:xfrm>
        </p:spPr>
        <p:txBody>
          <a:bodyPr>
            <a:noAutofit/>
          </a:bodyPr>
          <a:lstStyle/>
          <a:p>
            <a:pPr algn="l"/>
            <a:r>
              <a:rPr kumimoji="1" lang="zh-CN" altLang="en-US" sz="3200" dirty="0"/>
              <a:t>完全去中心化方法</a:t>
            </a:r>
            <a:endParaRPr kumimoji="1" lang="en-US" altLang="zh-CN" sz="3200" dirty="0"/>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3295263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完全去中心化方法（</a:t>
            </a:r>
            <a:r>
              <a:rPr lang="en-US" altLang="zh-CN" dirty="0"/>
              <a:t>fully decentralized</a:t>
            </a:r>
            <a:r>
              <a:rPr lang="zh-CN" altLang="en-US" dirty="0"/>
              <a:t>）</a:t>
            </a:r>
          </a:p>
        </p:txBody>
      </p:sp>
      <p:sp>
        <p:nvSpPr>
          <p:cNvPr id="12" name="内容占位符 2">
            <a:extLst>
              <a:ext uri="{FF2B5EF4-FFF2-40B4-BE49-F238E27FC236}">
                <a16:creationId xmlns:a16="http://schemas.microsoft.com/office/drawing/2014/main" id="{6EB03543-B018-E080-5FCC-16BF2BFEFE3D}"/>
              </a:ext>
            </a:extLst>
          </p:cNvPr>
          <p:cNvSpPr txBox="1">
            <a:spLocks/>
          </p:cNvSpPr>
          <p:nvPr/>
        </p:nvSpPr>
        <p:spPr>
          <a:xfrm>
            <a:off x="502442" y="1275014"/>
            <a:ext cx="8137922" cy="176663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假设每个智能体都在自身的环境中独立地进行学习，不考虑其他智能体的改变。完全去中心化方法直接对每个智能体用一个单智能体强化学习算法来学习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优点：简单好实现</a:t>
            </a:r>
            <a:endPar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rgbClr val="E24E0C"/>
                </a:solidFill>
                <a:ea typeface="阿里巴巴普惠体 R" panose="00020600040101010101" pitchFamily="18" charset="-122"/>
              </a:rPr>
              <a:t>缺点：环境非稳态，很可能不收敛</a:t>
            </a:r>
            <a:endParaRPr lang="en-US" altLang="zh-CN" dirty="0">
              <a:solidFill>
                <a:srgbClr val="E24E0C"/>
              </a:solidFill>
              <a:ea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23" name="内容占位符 2">
                <a:extLst>
                  <a:ext uri="{FF2B5EF4-FFF2-40B4-BE49-F238E27FC236}">
                    <a16:creationId xmlns:a16="http://schemas.microsoft.com/office/drawing/2014/main" id="{F0C776CA-FEBD-63C3-996E-D3EE82DEE19B}"/>
                  </a:ext>
                </a:extLst>
              </p:cNvPr>
              <p:cNvSpPr txBox="1">
                <a:spLocks/>
              </p:cNvSpPr>
              <p:nvPr/>
            </p:nvSpPr>
            <p:spPr>
              <a:xfrm>
                <a:off x="502442" y="3421676"/>
                <a:ext cx="8137922" cy="259366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一个随机博弈可以被定义为元组</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𝒜</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ℛ</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𝑝</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𝛾</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是智能体的数目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𝑆</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𝑆</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𝑆</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是所有智能体的状态集合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𝒜</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是所有智能体的动作集合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ℛ</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是所有智能体的奖励函数集合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𝑝</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𝒜</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Ω</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是环境转移的概率，其中</a:t>
                </a:r>
                <a14:m>
                  <m:oMath xmlns:m="http://schemas.openxmlformats.org/officeDocument/2006/math">
                    <m:r>
                      <m:rPr>
                        <m:sty m:val="p"/>
                      </m:rPr>
                      <a:rPr lang="en-US" altLang="zh-CN">
                        <a:latin typeface="Cambria Math" panose="02040503050406030204" pitchFamily="18" charset="0"/>
                        <a:ea typeface="阿里巴巴普惠体 R" panose="00020600040101010101" pitchFamily="18" charset="-122"/>
                        <a:cs typeface="阿里巴巴普惠体 R" panose="00020600040101010101" pitchFamily="18" charset="-122"/>
                      </a:rPr>
                      <m:t>Ω</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在</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的分布集合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𝛾</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∈(0,1)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是奖励随时间步的衰减因子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3" name="内容占位符 2">
                <a:extLst>
                  <a:ext uri="{FF2B5EF4-FFF2-40B4-BE49-F238E27FC236}">
                    <a16:creationId xmlns:a16="http://schemas.microsoft.com/office/drawing/2014/main" id="{F0C776CA-FEBD-63C3-996E-D3EE82DEE19B}"/>
                  </a:ext>
                </a:extLst>
              </p:cNvPr>
              <p:cNvSpPr txBox="1">
                <a:spLocks noRot="1" noChangeAspect="1" noMove="1" noResize="1" noEditPoints="1" noAdjustHandles="1" noChangeArrowheads="1" noChangeShapeType="1" noTextEdit="1"/>
              </p:cNvSpPr>
              <p:nvPr/>
            </p:nvSpPr>
            <p:spPr>
              <a:xfrm>
                <a:off x="502442" y="3421676"/>
                <a:ext cx="8137922" cy="2593662"/>
              </a:xfrm>
              <a:prstGeom prst="rect">
                <a:avLst/>
              </a:prstGeom>
              <a:blipFill>
                <a:blip r:embed="rId6"/>
                <a:stretch>
                  <a:fillRect l="-449" t="-1174"/>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5E9B615C-F62A-4AB4-6B39-F5495DFACB33}"/>
              </a:ext>
            </a:extLst>
          </p:cNvPr>
          <p:cNvSpPr/>
          <p:nvPr/>
        </p:nvSpPr>
        <p:spPr>
          <a:xfrm>
            <a:off x="920750" y="4114800"/>
            <a:ext cx="5416550" cy="36830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0A6F1FF-41BD-EA10-DC4C-9A2C1B2E007E}"/>
              </a:ext>
            </a:extLst>
          </p:cNvPr>
          <p:cNvSpPr txBox="1"/>
          <p:nvPr/>
        </p:nvSpPr>
        <p:spPr>
          <a:xfrm>
            <a:off x="6457949" y="4039840"/>
            <a:ext cx="2600723" cy="523220"/>
          </a:xfrm>
          <a:prstGeom prst="rect">
            <a:avLst/>
          </a:prstGeom>
          <a:noFill/>
        </p:spPr>
        <p:txBody>
          <a:bodyPr wrap="square">
            <a:spAutoFit/>
          </a:bodyPr>
          <a:lstStyle/>
          <a:p>
            <a:pPr algn="ctr"/>
            <a:r>
              <a:rPr lang="zh-CN" altLang="en-US" sz="1400" dirty="0">
                <a:solidFill>
                  <a:srgbClr val="00B0F0"/>
                </a:solidFill>
              </a:rPr>
              <a:t>完全去中心化方法可以让每个智能体的局部感知状态不同</a:t>
            </a:r>
          </a:p>
        </p:txBody>
      </p:sp>
    </p:spTree>
    <p:custDataLst>
      <p:tags r:id="rId1"/>
    </p:custDataLst>
    <p:extLst>
      <p:ext uri="{BB962C8B-B14F-4D97-AF65-F5344CB8AC3E}">
        <p14:creationId xmlns:p14="http://schemas.microsoft.com/office/powerpoint/2010/main" val="73254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完全去中心化方法（</a:t>
            </a:r>
            <a:r>
              <a:rPr lang="en-US" altLang="zh-CN" dirty="0"/>
              <a:t>fully decentralized</a:t>
            </a:r>
            <a:r>
              <a:rPr lang="zh-CN" altLang="en-US" dirty="0"/>
              <a:t>）</a:t>
            </a:r>
          </a:p>
        </p:txBody>
      </p:sp>
      <p:sp>
        <p:nvSpPr>
          <p:cNvPr id="12" name="内容占位符 2">
            <a:extLst>
              <a:ext uri="{FF2B5EF4-FFF2-40B4-BE49-F238E27FC236}">
                <a16:creationId xmlns:a16="http://schemas.microsoft.com/office/drawing/2014/main" id="{6EB03543-B018-E080-5FCC-16BF2BFEFE3D}"/>
              </a:ext>
            </a:extLst>
          </p:cNvPr>
          <p:cNvSpPr txBox="1">
            <a:spLocks/>
          </p:cNvSpPr>
          <p:nvPr/>
        </p:nvSpPr>
        <p:spPr>
          <a:xfrm>
            <a:off x="502442" y="1275014"/>
            <a:ext cx="8137922" cy="176663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假设每个智能体都在自身的环境中独立地进行学习，不考虑其他智能体的改变。完全去中心化方法直接对每个智能体用一个单智能体强化学习算法来学习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优点：简单好实现</a:t>
            </a:r>
            <a:endPar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rgbClr val="E24E0C"/>
                </a:solidFill>
                <a:ea typeface="阿里巴巴普惠体 R" panose="00020600040101010101" pitchFamily="18" charset="-122"/>
              </a:rPr>
              <a:t>缺点：环境非稳态，很可能不收敛</a:t>
            </a:r>
            <a:endParaRPr lang="en-US" altLang="zh-CN" dirty="0">
              <a:solidFill>
                <a:srgbClr val="E24E0C"/>
              </a:solidFill>
              <a:ea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62FECD87-4301-0C0C-8EED-003BEEC11917}"/>
                  </a:ext>
                </a:extLst>
              </p:cNvPr>
              <p:cNvSpPr txBox="1">
                <a:spLocks/>
              </p:cNvSpPr>
              <p:nvPr/>
            </p:nvSpPr>
            <p:spPr>
              <a:xfrm>
                <a:off x="502442" y="3192714"/>
                <a:ext cx="8137922" cy="85858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独立</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Q</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tx1"/>
                    </a:solidFill>
                    <a:ea typeface="阿里巴巴普惠体 R" panose="00020600040101010101" pitchFamily="18" charset="-122"/>
                  </a:rPr>
                  <a:t>对智能体</a:t>
                </a:r>
                <a14:m>
                  <m:oMath xmlns:m="http://schemas.openxmlformats.org/officeDocument/2006/math">
                    <m:r>
                      <a:rPr lang="en-US" altLang="zh-CN" i="1" dirty="0" smtClean="0">
                        <a:solidFill>
                          <a:schemeClr val="tx1"/>
                        </a:solidFill>
                        <a:latin typeface="Cambria Math" panose="02040503050406030204" pitchFamily="18" charset="0"/>
                        <a:ea typeface="阿里巴巴普惠体 R" panose="00020600040101010101" pitchFamily="18" charset="-122"/>
                      </a:rPr>
                      <m:t>𝑖</m:t>
                    </m:r>
                  </m:oMath>
                </a14:m>
                <a:r>
                  <a:rPr lang="zh-CN" altLang="en-US" dirty="0">
                    <a:solidFill>
                      <a:schemeClr val="tx1"/>
                    </a:solidFill>
                    <a:ea typeface="阿里巴巴普惠体 R" panose="00020600040101010101" pitchFamily="18" charset="-122"/>
                  </a:rPr>
                  <a:t>，建设其他智能体策略是不变（但未知）的，直接做</a:t>
                </a:r>
                <a:r>
                  <a:rPr lang="en-US" altLang="zh-CN" dirty="0">
                    <a:solidFill>
                      <a:schemeClr val="tx1"/>
                    </a:solidFill>
                    <a:ea typeface="阿里巴巴普惠体 R" panose="00020600040101010101" pitchFamily="18" charset="-122"/>
                  </a:rPr>
                  <a:t>Q</a:t>
                </a:r>
                <a:r>
                  <a:rPr lang="zh-CN" altLang="en-US" dirty="0">
                    <a:solidFill>
                      <a:schemeClr val="tx1"/>
                    </a:solidFill>
                    <a:ea typeface="阿里巴巴普惠体 R" panose="00020600040101010101" pitchFamily="18" charset="-122"/>
                  </a:rPr>
                  <a:t>学习</a:t>
                </a:r>
                <a:endParaRPr lang="en-US" altLang="zh-CN" dirty="0">
                  <a:solidFill>
                    <a:schemeClr val="tx1"/>
                  </a:solidFill>
                  <a:ea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62FECD87-4301-0C0C-8EED-003BEEC11917}"/>
                  </a:ext>
                </a:extLst>
              </p:cNvPr>
              <p:cNvSpPr txBox="1">
                <a:spLocks noRot="1" noChangeAspect="1" noMove="1" noResize="1" noEditPoints="1" noAdjustHandles="1" noChangeArrowheads="1" noChangeShapeType="1" noTextEdit="1"/>
              </p:cNvSpPr>
              <p:nvPr/>
            </p:nvSpPr>
            <p:spPr>
              <a:xfrm>
                <a:off x="502442" y="3192714"/>
                <a:ext cx="8137922" cy="858586"/>
              </a:xfrm>
              <a:prstGeom prst="rect">
                <a:avLst/>
              </a:prstGeom>
              <a:blipFill>
                <a:blip r:embed="rId6"/>
                <a:stretch>
                  <a:fillRect l="-449" t="-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BF101D0-8220-45CC-49FE-0322C8C80769}"/>
                  </a:ext>
                </a:extLst>
              </p:cNvPr>
              <p:cNvSpPr txBox="1"/>
              <p:nvPr/>
            </p:nvSpPr>
            <p:spPr>
              <a:xfrm>
                <a:off x="1169670" y="4202364"/>
                <a:ext cx="6803466" cy="5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e>
                      </m:d>
                      <m:r>
                        <a:rPr lang="en-US" altLang="zh-CN" b="0" i="0"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solidFill>
                            <a:srgbClr val="00B0F0"/>
                          </a:solidFill>
                          <a:latin typeface="Cambria Math" panose="02040503050406030204" pitchFamily="18" charset="0"/>
                        </a:rPr>
                        <m:t>𝑟</m:t>
                      </m:r>
                      <m:d>
                        <m:dPr>
                          <m:ctrlPr>
                            <a:rPr lang="en-US" altLang="zh-CN" b="0" i="1" smtClean="0">
                              <a:solidFill>
                                <a:srgbClr val="00B0F0"/>
                              </a:solidFill>
                              <a:latin typeface="Cambria Math" panose="02040503050406030204" pitchFamily="18" charset="0"/>
                            </a:rPr>
                          </m:ctrlPr>
                        </m:dPr>
                        <m:e>
                          <m:r>
                            <a:rPr lang="en-US" altLang="zh-CN" b="0" i="1" smtClean="0">
                              <a:solidFill>
                                <a:srgbClr val="00B0F0"/>
                              </a:solidFill>
                              <a:latin typeface="Cambria Math" panose="02040503050406030204" pitchFamily="18" charset="0"/>
                            </a:rPr>
                            <m:t>𝑠</m:t>
                          </m:r>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𝑖</m:t>
                              </m:r>
                            </m:sub>
                          </m:sSub>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1" i="1" smtClean="0">
                                  <a:solidFill>
                                    <a:srgbClr val="00B0F0"/>
                                  </a:solidFill>
                                  <a:latin typeface="Cambria Math" panose="02040503050406030204" pitchFamily="18" charset="0"/>
                                </a:rPr>
                                <m:t>𝒂</m:t>
                              </m:r>
                            </m:e>
                            <m:sub>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𝑖</m:t>
                              </m:r>
                            </m:sub>
                          </m:sSub>
                        </m:e>
                      </m:d>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𝛾</m:t>
                      </m:r>
                      <m:limLow>
                        <m:limLowPr>
                          <m:ctrlPr>
                            <a:rPr lang="en-US" altLang="zh-CN" b="0" i="1" smtClean="0">
                              <a:solidFill>
                                <a:srgbClr val="00B0F0"/>
                              </a:solidFill>
                              <a:latin typeface="Cambria Math" panose="02040503050406030204" pitchFamily="18" charset="0"/>
                            </a:rPr>
                          </m:ctrlPr>
                        </m:limLowPr>
                        <m:e>
                          <m:r>
                            <m:rPr>
                              <m:sty m:val="p"/>
                            </m:rPr>
                            <a:rPr lang="en-US" altLang="zh-CN" b="0" i="0" smtClean="0">
                              <a:solidFill>
                                <a:srgbClr val="00B0F0"/>
                              </a:solidFill>
                              <a:latin typeface="Cambria Math" panose="02040503050406030204" pitchFamily="18" charset="0"/>
                            </a:rPr>
                            <m:t>max</m:t>
                          </m:r>
                        </m:e>
                        <m:lim>
                          <m:sSubSup>
                            <m:sSubSupPr>
                              <m:ctrlPr>
                                <a:rPr lang="en-US" altLang="zh-CN" b="0" i="1" smtClean="0">
                                  <a:solidFill>
                                    <a:srgbClr val="00B0F0"/>
                                  </a:solidFill>
                                  <a:latin typeface="Cambria Math" panose="02040503050406030204" pitchFamily="18" charset="0"/>
                                </a:rPr>
                              </m:ctrlPr>
                            </m:sSubSup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𝑖</m:t>
                              </m:r>
                            </m:sub>
                            <m:sup>
                              <m:r>
                                <a:rPr lang="en-US" altLang="zh-CN" b="0" i="1" smtClean="0">
                                  <a:solidFill>
                                    <a:srgbClr val="00B0F0"/>
                                  </a:solidFill>
                                  <a:latin typeface="Cambria Math" panose="02040503050406030204" pitchFamily="18" charset="0"/>
                                </a:rPr>
                                <m:t>′</m:t>
                              </m:r>
                            </m:sup>
                          </m:sSubSup>
                        </m:lim>
                      </m:limLow>
                      <m:r>
                        <a:rPr lang="en-US" altLang="zh-CN" b="0" i="1" smtClean="0">
                          <a:solidFill>
                            <a:srgbClr val="00B0F0"/>
                          </a:solidFill>
                          <a:latin typeface="Cambria Math" panose="02040503050406030204" pitchFamily="18" charset="0"/>
                        </a:rPr>
                        <m:t> </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𝑄</m:t>
                          </m:r>
                        </m:e>
                        <m:sub>
                          <m:r>
                            <a:rPr lang="en-US" altLang="zh-CN" b="0" i="1" smtClean="0">
                              <a:solidFill>
                                <a:srgbClr val="00B0F0"/>
                              </a:solidFill>
                              <a:latin typeface="Cambria Math" panose="02040503050406030204" pitchFamily="18" charset="0"/>
                            </a:rPr>
                            <m:t>𝑖</m:t>
                          </m:r>
                        </m:sub>
                      </m:sSub>
                      <m:d>
                        <m:dPr>
                          <m:ctrlPr>
                            <a:rPr lang="en-US" altLang="zh-CN" b="0" i="1" smtClean="0">
                              <a:solidFill>
                                <a:srgbClr val="00B0F0"/>
                              </a:solidFill>
                              <a:latin typeface="Cambria Math" panose="02040503050406030204" pitchFamily="18" charset="0"/>
                            </a:rPr>
                          </m:ctrlPr>
                        </m:dPr>
                        <m:e>
                          <m:sSup>
                            <m:sSupPr>
                              <m:ctrlPr>
                                <a:rPr lang="en-US" altLang="zh-CN" b="0" i="1" smtClean="0">
                                  <a:solidFill>
                                    <a:srgbClr val="00B0F0"/>
                                  </a:solidFill>
                                  <a:latin typeface="Cambria Math" panose="02040503050406030204" pitchFamily="18" charset="0"/>
                                </a:rPr>
                              </m:ctrlPr>
                            </m:sSupPr>
                            <m:e>
                              <m:r>
                                <a:rPr lang="en-US" altLang="zh-CN" b="0" i="1" smtClean="0">
                                  <a:solidFill>
                                    <a:srgbClr val="00B0F0"/>
                                  </a:solidFill>
                                  <a:latin typeface="Cambria Math" panose="02040503050406030204" pitchFamily="18" charset="0"/>
                                </a:rPr>
                                <m:t>𝑠</m:t>
                              </m:r>
                            </m:e>
                            <m:sup>
                              <m:r>
                                <a:rPr lang="en-US" altLang="zh-CN" b="0" i="1" smtClean="0">
                                  <a:solidFill>
                                    <a:srgbClr val="00B0F0"/>
                                  </a:solidFill>
                                  <a:latin typeface="Cambria Math" panose="02040503050406030204" pitchFamily="18" charset="0"/>
                                </a:rPr>
                                <m:t>′</m:t>
                              </m:r>
                            </m:sup>
                          </m:sSup>
                          <m:r>
                            <a:rPr lang="en-US" altLang="zh-CN" b="0" i="1" smtClean="0">
                              <a:solidFill>
                                <a:srgbClr val="00B0F0"/>
                              </a:solidFill>
                              <a:latin typeface="Cambria Math" panose="02040503050406030204" pitchFamily="18" charset="0"/>
                            </a:rPr>
                            <m:t>,</m:t>
                          </m:r>
                          <m:sSubSup>
                            <m:sSubSupPr>
                              <m:ctrlPr>
                                <a:rPr lang="en-US" altLang="zh-CN" i="1">
                                  <a:solidFill>
                                    <a:srgbClr val="00B0F0"/>
                                  </a:solidFill>
                                  <a:latin typeface="Cambria Math" panose="02040503050406030204" pitchFamily="18" charset="0"/>
                                </a:rPr>
                              </m:ctrlPr>
                            </m:sSubSupPr>
                            <m:e>
                              <m:r>
                                <a:rPr lang="en-US" altLang="zh-CN" i="1">
                                  <a:solidFill>
                                    <a:srgbClr val="00B0F0"/>
                                  </a:solidFill>
                                  <a:latin typeface="Cambria Math" panose="02040503050406030204" pitchFamily="18" charset="0"/>
                                </a:rPr>
                                <m:t>𝑎</m:t>
                              </m:r>
                            </m:e>
                            <m:sub>
                              <m:r>
                                <a:rPr lang="en-US" altLang="zh-CN" i="1">
                                  <a:solidFill>
                                    <a:srgbClr val="00B0F0"/>
                                  </a:solidFill>
                                  <a:latin typeface="Cambria Math" panose="02040503050406030204" pitchFamily="18" charset="0"/>
                                </a:rPr>
                                <m:t>𝑖</m:t>
                              </m:r>
                            </m:sub>
                            <m:sup>
                              <m:r>
                                <a:rPr lang="en-US" altLang="zh-CN" i="1">
                                  <a:solidFill>
                                    <a:srgbClr val="00B0F0"/>
                                  </a:solidFill>
                                  <a:latin typeface="Cambria Math" panose="02040503050406030204" pitchFamily="18" charset="0"/>
                                </a:rPr>
                                <m:t>′</m:t>
                              </m:r>
                            </m:sup>
                          </m:sSubSup>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oMath>
                  </m:oMathPara>
                </a14:m>
                <a:endParaRPr lang="zh-CN" altLang="en-US" dirty="0"/>
              </a:p>
            </p:txBody>
          </p:sp>
        </mc:Choice>
        <mc:Fallback xmlns="">
          <p:sp>
            <p:nvSpPr>
              <p:cNvPr id="2" name="文本框 1">
                <a:extLst>
                  <a:ext uri="{FF2B5EF4-FFF2-40B4-BE49-F238E27FC236}">
                    <a16:creationId xmlns:a16="http://schemas.microsoft.com/office/drawing/2014/main" id="{5BF101D0-8220-45CC-49FE-0322C8C80769}"/>
                  </a:ext>
                </a:extLst>
              </p:cNvPr>
              <p:cNvSpPr txBox="1">
                <a:spLocks noRot="1" noChangeAspect="1" noMove="1" noResize="1" noEditPoints="1" noAdjustHandles="1" noChangeArrowheads="1" noChangeShapeType="1" noTextEdit="1"/>
              </p:cNvSpPr>
              <p:nvPr/>
            </p:nvSpPr>
            <p:spPr>
              <a:xfrm>
                <a:off x="1169670" y="4202364"/>
                <a:ext cx="6803466" cy="536685"/>
              </a:xfrm>
              <a:prstGeom prst="rect">
                <a:avLst/>
              </a:prstGeom>
              <a:blipFill>
                <a:blip r:embed="rId7"/>
                <a:stretch>
                  <a:fillRect b="-2273"/>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23F8BEF2-80D5-229D-C16F-6B80C06EAB02}"/>
              </a:ext>
            </a:extLst>
          </p:cNvPr>
          <p:cNvSpPr txBox="1"/>
          <p:nvPr/>
        </p:nvSpPr>
        <p:spPr>
          <a:xfrm>
            <a:off x="2901323" y="4910281"/>
            <a:ext cx="3672800" cy="338554"/>
          </a:xfrm>
          <a:prstGeom prst="rect">
            <a:avLst/>
          </a:prstGeom>
          <a:noFill/>
        </p:spPr>
        <p:txBody>
          <a:bodyPr wrap="none" rtlCol="0">
            <a:spAutoFit/>
          </a:bodyPr>
          <a:lstStyle/>
          <a:p>
            <a:r>
              <a:rPr lang="zh-CN" altLang="en-US" sz="1600" dirty="0">
                <a:solidFill>
                  <a:srgbClr val="00B0F0"/>
                </a:solidFill>
                <a:latin typeface="Microsoft YaHei" panose="020B0503020204020204" pitchFamily="34" charset="-122"/>
                <a:ea typeface="阿里巴巴普惠体 R" panose="00020600040101010101" pitchFamily="18" charset="-122"/>
              </a:rPr>
              <a:t>环境给出的奖励信号实际基于联合动作</a:t>
            </a:r>
          </a:p>
        </p:txBody>
      </p:sp>
      <p:cxnSp>
        <p:nvCxnSpPr>
          <p:cNvPr id="7" name="直接箭头连接符 6">
            <a:extLst>
              <a:ext uri="{FF2B5EF4-FFF2-40B4-BE49-F238E27FC236}">
                <a16:creationId xmlns:a16="http://schemas.microsoft.com/office/drawing/2014/main" id="{C9211342-DBE3-62CC-A494-EC95CCDEF6B8}"/>
              </a:ext>
            </a:extLst>
          </p:cNvPr>
          <p:cNvCxnSpPr/>
          <p:nvPr/>
        </p:nvCxnSpPr>
        <p:spPr>
          <a:xfrm flipV="1">
            <a:off x="3867150" y="4543065"/>
            <a:ext cx="0" cy="347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65655832-59FE-6BE4-3C74-E6A0F08E55AD}"/>
                  </a:ext>
                </a:extLst>
              </p:cNvPr>
              <p:cNvSpPr txBox="1">
                <a:spLocks/>
              </p:cNvSpPr>
              <p:nvPr/>
            </p:nvSpPr>
            <p:spPr>
              <a:xfrm>
                <a:off x="502442" y="5197829"/>
                <a:ext cx="8137922" cy="85858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独立</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PPO</a:t>
                </a:r>
              </a:p>
              <a:p>
                <a:pPr lvl="1"/>
                <a:r>
                  <a:rPr lang="zh-CN" altLang="en-US" dirty="0">
                    <a:solidFill>
                      <a:schemeClr val="tx1"/>
                    </a:solidFill>
                    <a:ea typeface="阿里巴巴普惠体 R" panose="00020600040101010101" pitchFamily="18" charset="-122"/>
                  </a:rPr>
                  <a:t>对智能体</a:t>
                </a:r>
                <a14:m>
                  <m:oMath xmlns:m="http://schemas.openxmlformats.org/officeDocument/2006/math">
                    <m:r>
                      <a:rPr lang="en-US" altLang="zh-CN" i="1" dirty="0" smtClean="0">
                        <a:solidFill>
                          <a:schemeClr val="tx1"/>
                        </a:solidFill>
                        <a:latin typeface="Cambria Math" panose="02040503050406030204" pitchFamily="18" charset="0"/>
                        <a:ea typeface="阿里巴巴普惠体 R" panose="00020600040101010101" pitchFamily="18" charset="-122"/>
                      </a:rPr>
                      <m:t>𝑖</m:t>
                    </m:r>
                  </m:oMath>
                </a14:m>
                <a:r>
                  <a:rPr lang="zh-CN" altLang="en-US" dirty="0">
                    <a:solidFill>
                      <a:schemeClr val="tx1"/>
                    </a:solidFill>
                    <a:ea typeface="阿里巴巴普惠体 R" panose="00020600040101010101" pitchFamily="18" charset="-122"/>
                  </a:rPr>
                  <a:t>，建设其他智能体策略是不变（但未知）的，直接做</a:t>
                </a:r>
                <a:r>
                  <a:rPr lang="en-US" altLang="zh-CN" dirty="0">
                    <a:solidFill>
                      <a:schemeClr val="tx1"/>
                    </a:solidFill>
                    <a:ea typeface="阿里巴巴普惠体 R" panose="00020600040101010101" pitchFamily="18" charset="-122"/>
                  </a:rPr>
                  <a:t>PPO</a:t>
                </a:r>
                <a:r>
                  <a:rPr lang="zh-CN" altLang="en-US" dirty="0">
                    <a:solidFill>
                      <a:schemeClr val="tx1"/>
                    </a:solidFill>
                    <a:ea typeface="阿里巴巴普惠体 R" panose="00020600040101010101" pitchFamily="18" charset="-122"/>
                  </a:rPr>
                  <a:t>学习</a:t>
                </a:r>
                <a:endParaRPr lang="en-US" altLang="zh-CN" dirty="0">
                  <a:solidFill>
                    <a:schemeClr val="tx1"/>
                  </a:solidFill>
                  <a:ea typeface="阿里巴巴普惠体 R" panose="00020600040101010101" pitchFamily="18" charset="-122"/>
                </a:endParaRPr>
              </a:p>
            </p:txBody>
          </p:sp>
        </mc:Choice>
        <mc:Fallback xmlns="">
          <p:sp>
            <p:nvSpPr>
              <p:cNvPr id="17" name="内容占位符 2">
                <a:extLst>
                  <a:ext uri="{FF2B5EF4-FFF2-40B4-BE49-F238E27FC236}">
                    <a16:creationId xmlns:a16="http://schemas.microsoft.com/office/drawing/2014/main" id="{65655832-59FE-6BE4-3C74-E6A0F08E55AD}"/>
                  </a:ext>
                </a:extLst>
              </p:cNvPr>
              <p:cNvSpPr txBox="1">
                <a:spLocks noRot="1" noChangeAspect="1" noMove="1" noResize="1" noEditPoints="1" noAdjustHandles="1" noChangeArrowheads="1" noChangeShapeType="1" noTextEdit="1"/>
              </p:cNvSpPr>
              <p:nvPr/>
            </p:nvSpPr>
            <p:spPr>
              <a:xfrm>
                <a:off x="502442" y="5197829"/>
                <a:ext cx="8137922" cy="858586"/>
              </a:xfrm>
              <a:prstGeom prst="rect">
                <a:avLst/>
              </a:prstGeom>
              <a:blipFill>
                <a:blip r:embed="rId8"/>
                <a:stretch>
                  <a:fillRect l="-449" t="-425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044355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2"/>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spid="_x0000_s9223"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3"/>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多智能体强化学习</a:t>
            </a:r>
            <a:endParaRPr lang="en-US" altLang="zh-CN"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文本框 7">
            <a:extLst>
              <a:ext uri="{FF2B5EF4-FFF2-40B4-BE49-F238E27FC236}">
                <a16:creationId xmlns:a16="http://schemas.microsoft.com/office/drawing/2014/main" id="{4BD557E4-6A74-407D-AC48-B9CAA7C0961B}"/>
              </a:ext>
            </a:extLst>
          </p:cNvPr>
          <p:cNvSpPr txBox="1"/>
          <p:nvPr/>
        </p:nvSpPr>
        <p:spPr>
          <a:xfrm>
            <a:off x="2317728" y="4914628"/>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987678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独立</a:t>
            </a:r>
            <a:r>
              <a:rPr lang="en-US" altLang="zh-CN" dirty="0"/>
              <a:t>PPO</a:t>
            </a:r>
            <a:r>
              <a:rPr lang="zh-CN" altLang="en-US" dirty="0"/>
              <a:t>实验</a:t>
            </a:r>
          </a:p>
        </p:txBody>
      </p:sp>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65655832-59FE-6BE4-3C74-E6A0F08E55AD}"/>
                  </a:ext>
                </a:extLst>
              </p:cNvPr>
              <p:cNvSpPr txBox="1">
                <a:spLocks/>
              </p:cNvSpPr>
              <p:nvPr/>
            </p:nvSpPr>
            <p:spPr>
              <a:xfrm>
                <a:off x="502442" y="1260829"/>
                <a:ext cx="8137922" cy="116867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独立</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PPO</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（参数共享版）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tx1"/>
                    </a:solidFill>
                    <a:ea typeface="阿里巴巴普惠体 R" panose="00020600040101010101" pitchFamily="18" charset="-122"/>
                  </a:rPr>
                  <a:t>对智能体</a:t>
                </a:r>
                <a14:m>
                  <m:oMath xmlns:m="http://schemas.openxmlformats.org/officeDocument/2006/math">
                    <m:r>
                      <a:rPr lang="en-US" altLang="zh-CN" i="1" dirty="0" smtClean="0">
                        <a:solidFill>
                          <a:schemeClr val="tx1"/>
                        </a:solidFill>
                        <a:latin typeface="Cambria Math" panose="02040503050406030204" pitchFamily="18" charset="0"/>
                        <a:ea typeface="阿里巴巴普惠体 R" panose="00020600040101010101" pitchFamily="18" charset="-122"/>
                      </a:rPr>
                      <m:t>𝑖</m:t>
                    </m:r>
                  </m:oMath>
                </a14:m>
                <a:r>
                  <a:rPr lang="zh-CN" altLang="en-US" dirty="0">
                    <a:solidFill>
                      <a:schemeClr val="tx1"/>
                    </a:solidFill>
                    <a:ea typeface="阿里巴巴普惠体 R" panose="00020600040101010101" pitchFamily="18" charset="-122"/>
                  </a:rPr>
                  <a:t>，建设其他智能体策略是不变（但未知）的，直接做</a:t>
                </a:r>
                <a:r>
                  <a:rPr lang="en-US" altLang="zh-CN" dirty="0">
                    <a:solidFill>
                      <a:schemeClr val="tx1"/>
                    </a:solidFill>
                    <a:ea typeface="阿里巴巴普惠体 R" panose="00020600040101010101" pitchFamily="18" charset="-122"/>
                  </a:rPr>
                  <a:t>PPO</a:t>
                </a:r>
                <a:r>
                  <a:rPr lang="zh-CN" altLang="en-US" dirty="0">
                    <a:solidFill>
                      <a:schemeClr val="tx1"/>
                    </a:solidFill>
                    <a:ea typeface="阿里巴巴普惠体 R" panose="00020600040101010101" pitchFamily="18" charset="-122"/>
                  </a:rPr>
                  <a:t>学习</a:t>
                </a:r>
                <a:endParaRPr lang="en-US" altLang="zh-CN" dirty="0">
                  <a:solidFill>
                    <a:schemeClr val="tx1"/>
                  </a:solidFill>
                  <a:ea typeface="阿里巴巴普惠体 R" panose="00020600040101010101" pitchFamily="18" charset="-122"/>
                </a:endParaRPr>
              </a:p>
              <a:p>
                <a:pPr lvl="1"/>
                <a:r>
                  <a:rPr lang="zh-CN" altLang="en-US" dirty="0">
                    <a:solidFill>
                      <a:schemeClr val="tx1"/>
                    </a:solidFill>
                    <a:ea typeface="阿里巴巴普惠体 R" panose="00020600040101010101" pitchFamily="18" charset="-122"/>
                  </a:rPr>
                  <a:t>团队所有智能体共享一套</a:t>
                </a:r>
                <a:r>
                  <a:rPr lang="en-US" altLang="zh-CN" dirty="0">
                    <a:solidFill>
                      <a:schemeClr val="tx1"/>
                    </a:solidFill>
                    <a:ea typeface="阿里巴巴普惠体 R" panose="00020600040101010101" pitchFamily="18" charset="-122"/>
                  </a:rPr>
                  <a:t>PPO</a:t>
                </a:r>
                <a:r>
                  <a:rPr lang="zh-CN" altLang="en-US" dirty="0">
                    <a:solidFill>
                      <a:schemeClr val="tx1"/>
                    </a:solidFill>
                    <a:ea typeface="阿里巴巴普惠体 R" panose="00020600040101010101" pitchFamily="18" charset="-122"/>
                  </a:rPr>
                  <a:t>参数</a:t>
                </a:r>
                <a:endParaRPr lang="en-US" altLang="zh-CN" dirty="0">
                  <a:solidFill>
                    <a:schemeClr val="tx1"/>
                  </a:solidFill>
                  <a:ea typeface="阿里巴巴普惠体 R" panose="00020600040101010101" pitchFamily="18" charset="-122"/>
                </a:endParaRPr>
              </a:p>
            </p:txBody>
          </p:sp>
        </mc:Choice>
        <mc:Fallback xmlns="">
          <p:sp>
            <p:nvSpPr>
              <p:cNvPr id="17" name="内容占位符 2">
                <a:extLst>
                  <a:ext uri="{FF2B5EF4-FFF2-40B4-BE49-F238E27FC236}">
                    <a16:creationId xmlns:a16="http://schemas.microsoft.com/office/drawing/2014/main" id="{65655832-59FE-6BE4-3C74-E6A0F08E55AD}"/>
                  </a:ext>
                </a:extLst>
              </p:cNvPr>
              <p:cNvSpPr txBox="1">
                <a:spLocks noRot="1" noChangeAspect="1" noMove="1" noResize="1" noEditPoints="1" noAdjustHandles="1" noChangeArrowheads="1" noChangeShapeType="1" noTextEdit="1"/>
              </p:cNvSpPr>
              <p:nvPr/>
            </p:nvSpPr>
            <p:spPr>
              <a:xfrm>
                <a:off x="502442" y="1260829"/>
                <a:ext cx="8137922" cy="1168672"/>
              </a:xfrm>
              <a:prstGeom prst="rect">
                <a:avLst/>
              </a:prstGeom>
              <a:blipFill>
                <a:blip r:embed="rId6"/>
                <a:stretch>
                  <a:fillRect l="-449" t="-3125"/>
                </a:stretch>
              </a:blipFill>
            </p:spPr>
            <p:txBody>
              <a:bodyPr/>
              <a:lstStyle/>
              <a:p>
                <a:r>
                  <a:rPr lang="zh-CN" altLang="en-US">
                    <a:noFill/>
                  </a:rPr>
                  <a:t> </a:t>
                </a:r>
              </a:p>
            </p:txBody>
          </p:sp>
        </mc:Fallback>
      </mc:AlternateContent>
      <p:pic>
        <p:nvPicPr>
          <p:cNvPr id="22530" name="Picture 2" descr="Image Name">
            <a:extLst>
              <a:ext uri="{FF2B5EF4-FFF2-40B4-BE49-F238E27FC236}">
                <a16:creationId xmlns:a16="http://schemas.microsoft.com/office/drawing/2014/main" id="{A758DA48-474E-1FBD-C01A-D1B85EEB0D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0788" y="3612839"/>
            <a:ext cx="2513012" cy="2513012"/>
          </a:xfrm>
          <a:prstGeom prst="rect">
            <a:avLst/>
          </a:prstGeom>
          <a:noFill/>
          <a:extLst>
            <a:ext uri="{909E8E84-426E-40DD-AFC4-6F175D3DCCD1}">
              <a14:hiddenFill xmlns:a14="http://schemas.microsoft.com/office/drawing/2010/main">
                <a:solidFill>
                  <a:srgbClr val="FFFFFF"/>
                </a:solidFill>
              </a14:hiddenFill>
            </a:ext>
          </a:extLst>
        </p:spPr>
      </p:pic>
      <p:sp>
        <p:nvSpPr>
          <p:cNvPr id="14" name="内容占位符 2">
            <a:extLst>
              <a:ext uri="{FF2B5EF4-FFF2-40B4-BE49-F238E27FC236}">
                <a16:creationId xmlns:a16="http://schemas.microsoft.com/office/drawing/2014/main" id="{FCB68168-3C49-F440-9D52-796E790E1EBB}"/>
              </a:ext>
            </a:extLst>
          </p:cNvPr>
          <p:cNvSpPr txBox="1">
            <a:spLocks/>
          </p:cNvSpPr>
          <p:nvPr/>
        </p:nvSpPr>
        <p:spPr>
          <a:xfrm>
            <a:off x="502442" y="2496662"/>
            <a:ext cx="4069558" cy="858586"/>
          </a:xfrm>
          <a:prstGeom prst="rect">
            <a:avLst/>
          </a:prstGeom>
        </p:spPr>
        <p:txBody>
          <a:bodyPr vert="horz" lIns="91440" tIns="45720" rIns="91440" bIns="45720" rtlCol="0">
            <a:normAutofit fontScale="92500" lnSpcReduction="2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实验环境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Combat</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二维的格子世界上进行两个队伍的对战模拟游戏</a:t>
            </a:r>
            <a:endParaRPr lang="en-US" altLang="zh-CN" dirty="0">
              <a:solidFill>
                <a:schemeClr val="tx1"/>
              </a:solidFill>
              <a:ea typeface="阿里巴巴普惠体 R" panose="00020600040101010101" pitchFamily="18" charset="-122"/>
            </a:endParaRPr>
          </a:p>
        </p:txBody>
      </p:sp>
      <p:pic>
        <p:nvPicPr>
          <p:cNvPr id="22532" name="Picture 4">
            <a:extLst>
              <a:ext uri="{FF2B5EF4-FFF2-40B4-BE49-F238E27FC236}">
                <a16:creationId xmlns:a16="http://schemas.microsoft.com/office/drawing/2014/main" id="{E3EDC696-585F-1F5A-2CE7-59562FBA32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1403" y="3612658"/>
            <a:ext cx="3705225" cy="2647950"/>
          </a:xfrm>
          <a:prstGeom prst="rect">
            <a:avLst/>
          </a:prstGeom>
          <a:noFill/>
          <a:extLst>
            <a:ext uri="{909E8E84-426E-40DD-AFC4-6F175D3DCCD1}">
              <a14:hiddenFill xmlns:a14="http://schemas.microsoft.com/office/drawing/2010/main">
                <a:solidFill>
                  <a:srgbClr val="FFFFFF"/>
                </a:solidFill>
              </a14:hiddenFill>
            </a:ext>
          </a:extLst>
        </p:spPr>
      </p:pic>
      <p:sp>
        <p:nvSpPr>
          <p:cNvPr id="15" name="内容占位符 2">
            <a:extLst>
              <a:ext uri="{FF2B5EF4-FFF2-40B4-BE49-F238E27FC236}">
                <a16:creationId xmlns:a16="http://schemas.microsoft.com/office/drawing/2014/main" id="{D0F9CFED-4BED-209B-E1E7-8D961E97F84C}"/>
              </a:ext>
            </a:extLst>
          </p:cNvPr>
          <p:cNvSpPr txBox="1">
            <a:spLocks/>
          </p:cNvSpPr>
          <p:nvPr/>
        </p:nvSpPr>
        <p:spPr>
          <a:xfrm>
            <a:off x="4647278" y="2496662"/>
            <a:ext cx="4069558" cy="1092609"/>
          </a:xfrm>
          <a:prstGeom prst="rect">
            <a:avLst/>
          </a:prstGeom>
        </p:spPr>
        <p:txBody>
          <a:bodyPr vert="horz" lIns="91440" tIns="45720" rIns="91440" bIns="45720" rtlCol="0">
            <a:normAutofit fontScale="85000" lnSpcReduction="2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dirty="0">
                <a:ea typeface="阿里巴巴普惠体 R" panose="00020600040101010101" pitchFamily="18" charset="-122"/>
              </a:rPr>
              <a:t>实验效果</a:t>
            </a:r>
            <a:endParaRPr lang="en-US" altLang="zh-CN" sz="2200" dirty="0">
              <a:ea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独立</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PPO</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算法对战内置算法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攻击在范围内最近的敌人，如果攻击范围内没有敌人，则向敌人靠近</a:t>
            </a:r>
            <a:endParaRPr lang="en-US" altLang="zh-CN" dirty="0">
              <a:solidFill>
                <a:schemeClr val="tx1"/>
              </a:solidFill>
              <a:ea typeface="阿里巴巴普惠体 R" panose="00020600040101010101" pitchFamily="18" charset="-122"/>
            </a:endParaRPr>
          </a:p>
        </p:txBody>
      </p:sp>
      <p:sp>
        <p:nvSpPr>
          <p:cNvPr id="16" name="文本框 15">
            <a:extLst>
              <a:ext uri="{FF2B5EF4-FFF2-40B4-BE49-F238E27FC236}">
                <a16:creationId xmlns:a16="http://schemas.microsoft.com/office/drawing/2014/main" id="{A08E02BB-FDF6-4D22-DDF6-60F213984FEF}"/>
              </a:ext>
            </a:extLst>
          </p:cNvPr>
          <p:cNvSpPr txBox="1"/>
          <p:nvPr/>
        </p:nvSpPr>
        <p:spPr>
          <a:xfrm>
            <a:off x="5839560" y="4869345"/>
            <a:ext cx="1337921" cy="523220"/>
          </a:xfrm>
          <a:prstGeom prst="rect">
            <a:avLst/>
          </a:prstGeom>
          <a:noFill/>
        </p:spPr>
        <p:txBody>
          <a:bodyPr wrap="square">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独立</a:t>
            </a: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PPO</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对战</a:t>
            </a:r>
            <a:endPar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内置算法胜率</a:t>
            </a:r>
            <a:endParaRPr lang="zh-CN" altLang="en-US" sz="1400" dirty="0"/>
          </a:p>
        </p:txBody>
      </p:sp>
      <p:cxnSp>
        <p:nvCxnSpPr>
          <p:cNvPr id="9" name="直接连接符 8">
            <a:extLst>
              <a:ext uri="{FF2B5EF4-FFF2-40B4-BE49-F238E27FC236}">
                <a16:creationId xmlns:a16="http://schemas.microsoft.com/office/drawing/2014/main" id="{9F1FADE2-2F1F-E8C6-33B4-A0A829C82C4E}"/>
              </a:ext>
            </a:extLst>
          </p:cNvPr>
          <p:cNvCxnSpPr/>
          <p:nvPr/>
        </p:nvCxnSpPr>
        <p:spPr>
          <a:xfrm>
            <a:off x="4992491" y="4653257"/>
            <a:ext cx="3190388"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75184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2"/>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spid="_x0000_s11271"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3"/>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多智能体强化学习进阶</a:t>
            </a:r>
          </a:p>
        </p:txBody>
      </p:sp>
      <p:sp>
        <p:nvSpPr>
          <p:cNvPr id="8" name="文本框 7">
            <a:extLst>
              <a:ext uri="{FF2B5EF4-FFF2-40B4-BE49-F238E27FC236}">
                <a16:creationId xmlns:a16="http://schemas.microsoft.com/office/drawing/2014/main" id="{DBED3DF7-FB71-425D-AFE0-12D254584D68}"/>
              </a:ext>
            </a:extLst>
          </p:cNvPr>
          <p:cNvSpPr txBox="1"/>
          <p:nvPr/>
        </p:nvSpPr>
        <p:spPr>
          <a:xfrm>
            <a:off x="2317728" y="4914628"/>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126797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多智能体强化学习的方法分类</a:t>
            </a:r>
            <a:endParaRPr lang="en-US" dirty="0"/>
          </a:p>
        </p:txBody>
      </p:sp>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1" y="1256522"/>
            <a:ext cx="8175027" cy="498394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完全中心化方法（</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fully centralized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将多个智能体进行决策当作一个超级智能体在做决策，也即是把所有智能体的状态聚合在一起当作一个全局的超级状态，把所有智能体的动作连起来作为一个联合动作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优点：环境是稳态；</a:t>
            </a:r>
            <a:r>
              <a:rPr lang="zh-CN" altLang="en-US" dirty="0">
                <a:solidFill>
                  <a:srgbClr val="E24E0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缺点：复杂度高</a:t>
            </a:r>
            <a:endParaRPr lang="en-US" altLang="zh-CN" dirty="0">
              <a:solidFill>
                <a:srgbClr val="E24E0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完全去中心化方法（</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fully decentralized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假设每个智能体都在自身的环境中独立地进行学习，不考虑其他智能体的改变。完全去中心化方法直接对每个智能体用一个单智能体强化学习算法来学习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优点：简单好实现；</a:t>
            </a:r>
            <a:r>
              <a:rPr lang="zh-CN" altLang="en-US" dirty="0">
                <a:solidFill>
                  <a:srgbClr val="E24E0C"/>
                </a:solidFill>
                <a:ea typeface="阿里巴巴普惠体 R" panose="00020600040101010101" pitchFamily="18" charset="-122"/>
              </a:rPr>
              <a:t>缺点：环境非稳态，很可能不收敛</a:t>
            </a:r>
            <a:endParaRPr lang="en-US" altLang="zh-CN" dirty="0">
              <a:solidFill>
                <a:srgbClr val="E24E0C"/>
              </a:solidFill>
              <a:ea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中心化训练去中心化执行 </a:t>
            </a: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centralized training with decentralized execution</a:t>
            </a: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，即</a:t>
            </a:r>
            <a:r>
              <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CTDE</a:t>
            </a: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在训练的时候使用一些单个智能体看不到的全局信息而达到更好的训练效果，而在执行时不使用这些信息，每个智能体完全根据自己的策略直接行动，以达到去中心化执行的效果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rgbClr val="00B0F0"/>
                </a:solidFill>
                <a:ea typeface="阿里巴巴普惠体 R" panose="00020600040101010101" pitchFamily="18" charset="-122"/>
              </a:rPr>
              <a:t>特点：介于完全中心化方法和完全去中心化方法之间</a:t>
            </a:r>
            <a:endParaRPr lang="en-US" altLang="zh-CN" dirty="0">
              <a:solidFill>
                <a:srgbClr val="00B0F0"/>
              </a:solidFill>
              <a:ea typeface="阿里巴巴普惠体 R" panose="00020600040101010101" pitchFamily="18" charset="-122"/>
            </a:endParaRPr>
          </a:p>
        </p:txBody>
      </p:sp>
    </p:spTree>
    <p:custDataLst>
      <p:tags r:id="rId1"/>
    </p:custDataLst>
    <p:extLst>
      <p:ext uri="{BB962C8B-B14F-4D97-AF65-F5344CB8AC3E}">
        <p14:creationId xmlns:p14="http://schemas.microsoft.com/office/powerpoint/2010/main" val="2583092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中心化训练去中心化执行（</a:t>
            </a:r>
            <a:r>
              <a:rPr lang="en-US" altLang="zh-CN" dirty="0"/>
              <a:t>CTDE</a:t>
            </a:r>
            <a:r>
              <a:rPr lang="zh-CN" altLang="en-US" dirty="0"/>
              <a:t>）</a:t>
            </a:r>
            <a:endParaRPr lang="en-US" dirty="0"/>
          </a:p>
        </p:txBody>
      </p:sp>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2" y="1268050"/>
            <a:ext cx="8137922" cy="22390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中心化训练去中心化执行</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Centralized Training with Decentralized Execution</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指在训练的时候使用一些单个智能体看不到的全局信息而达到更好的训练效果，而在执行时不使用这些信息，每个智能体完全根据自己的策略直接行动，以达到去中心化执行的效果。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8" name="图片 7">
            <a:extLst>
              <a:ext uri="{FF2B5EF4-FFF2-40B4-BE49-F238E27FC236}">
                <a16:creationId xmlns:a16="http://schemas.microsoft.com/office/drawing/2014/main" id="{23E68277-C76F-D38B-2173-DF723F302C65}"/>
              </a:ext>
            </a:extLst>
          </p:cNvPr>
          <p:cNvPicPr>
            <a:picLocks noChangeAspect="1"/>
          </p:cNvPicPr>
          <p:nvPr/>
        </p:nvPicPr>
        <p:blipFill>
          <a:blip r:embed="rId3"/>
          <a:stretch>
            <a:fillRect/>
          </a:stretch>
        </p:blipFill>
        <p:spPr>
          <a:xfrm>
            <a:off x="2622552" y="2590800"/>
            <a:ext cx="4759661" cy="3830645"/>
          </a:xfrm>
          <a:prstGeom prst="rect">
            <a:avLst/>
          </a:prstGeom>
        </p:spPr>
      </p:pic>
      <p:sp>
        <p:nvSpPr>
          <p:cNvPr id="9" name="文本框 8">
            <a:extLst>
              <a:ext uri="{FF2B5EF4-FFF2-40B4-BE49-F238E27FC236}">
                <a16:creationId xmlns:a16="http://schemas.microsoft.com/office/drawing/2014/main" id="{578CEED3-4ACB-18EB-A9C1-23B3E971168B}"/>
              </a:ext>
            </a:extLst>
          </p:cNvPr>
          <p:cNvSpPr txBox="1"/>
          <p:nvPr/>
        </p:nvSpPr>
        <p:spPr>
          <a:xfrm>
            <a:off x="1143000" y="5499100"/>
            <a:ext cx="1372422" cy="646331"/>
          </a:xfrm>
          <a:prstGeom prst="rect">
            <a:avLst/>
          </a:prstGeom>
          <a:noFill/>
        </p:spPr>
        <p:txBody>
          <a:bodyPr wrap="square" rtlCol="0">
            <a:spAutoFit/>
          </a:bodyPr>
          <a:lstStyle/>
          <a:p>
            <a:r>
              <a:rPr lang="zh-CN" altLang="en-US" sz="1200" dirty="0">
                <a:solidFill>
                  <a:srgbClr val="00B0F0"/>
                </a:solidFill>
              </a:rPr>
              <a:t>策略获得的评估指导使用了全局的信息</a:t>
            </a:r>
          </a:p>
        </p:txBody>
      </p:sp>
      <p:cxnSp>
        <p:nvCxnSpPr>
          <p:cNvPr id="11" name="直接箭头连接符 10">
            <a:extLst>
              <a:ext uri="{FF2B5EF4-FFF2-40B4-BE49-F238E27FC236}">
                <a16:creationId xmlns:a16="http://schemas.microsoft.com/office/drawing/2014/main" id="{D800BEEE-BDFA-0F89-7AEF-5DD9ECB49465}"/>
              </a:ext>
            </a:extLst>
          </p:cNvPr>
          <p:cNvCxnSpPr/>
          <p:nvPr/>
        </p:nvCxnSpPr>
        <p:spPr>
          <a:xfrm>
            <a:off x="2387600" y="5803900"/>
            <a:ext cx="406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F0EB7AAF-D98A-01CB-8BD5-85E48D34B166}"/>
              </a:ext>
            </a:extLst>
          </p:cNvPr>
          <p:cNvSpPr txBox="1"/>
          <p:nvPr/>
        </p:nvSpPr>
        <p:spPr>
          <a:xfrm>
            <a:off x="1143000" y="4558390"/>
            <a:ext cx="1372422" cy="646331"/>
          </a:xfrm>
          <a:prstGeom prst="rect">
            <a:avLst/>
          </a:prstGeom>
          <a:noFill/>
        </p:spPr>
        <p:txBody>
          <a:bodyPr wrap="square" rtlCol="0">
            <a:spAutoFit/>
          </a:bodyPr>
          <a:lstStyle/>
          <a:p>
            <a:r>
              <a:rPr lang="zh-CN" altLang="en-US" sz="1200" dirty="0">
                <a:solidFill>
                  <a:srgbClr val="00B0F0"/>
                </a:solidFill>
              </a:rPr>
              <a:t>策略感知环境并执行动作决策时使用自身信息</a:t>
            </a:r>
          </a:p>
        </p:txBody>
      </p:sp>
      <p:cxnSp>
        <p:nvCxnSpPr>
          <p:cNvPr id="44" name="直接箭头连接符 43">
            <a:extLst>
              <a:ext uri="{FF2B5EF4-FFF2-40B4-BE49-F238E27FC236}">
                <a16:creationId xmlns:a16="http://schemas.microsoft.com/office/drawing/2014/main" id="{167C4AE6-FE9D-4931-C359-389B38A022AE}"/>
              </a:ext>
            </a:extLst>
          </p:cNvPr>
          <p:cNvCxnSpPr>
            <a:cxnSpLocks/>
          </p:cNvCxnSpPr>
          <p:nvPr/>
        </p:nvCxnSpPr>
        <p:spPr>
          <a:xfrm>
            <a:off x="2387600" y="4863190"/>
            <a:ext cx="749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687507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en-US" altLang="zh-CN" dirty="0"/>
              <a:t>CTDE</a:t>
            </a:r>
            <a:r>
              <a:rPr lang="zh-CN" altLang="en-US" dirty="0"/>
              <a:t>问题建模</a:t>
            </a:r>
            <a:endParaRPr lang="en-US"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2" y="1323480"/>
                <a:ext cx="8137922" cy="491698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CTDE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的问题通常被建模为一个部分可观测马尔可夫博弈（</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partially observable Markov games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）元组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是智能体的数目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𝒮</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是所有智能体的全局状态集合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𝒜</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是所有智能体的联合动作集合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𝑝</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𝒜</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Ω</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是环境转移的概率，其中</a:t>
                </a:r>
                <a14:m>
                  <m:oMath xmlns:m="http://schemas.openxmlformats.org/officeDocument/2006/math">
                    <m:r>
                      <m:rPr>
                        <m:sty m:val="p"/>
                      </m:rPr>
                      <a:rPr lang="en-US" altLang="zh-CN">
                        <a:latin typeface="Cambria Math" panose="02040503050406030204" pitchFamily="18" charset="0"/>
                        <a:ea typeface="阿里巴巴普惠体 R" panose="00020600040101010101" pitchFamily="18" charset="-122"/>
                        <a:cs typeface="阿里巴巴普惠体 R" panose="00020600040101010101" pitchFamily="18" charset="-122"/>
                      </a:rPr>
                      <m:t>Ω</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在</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的分布集合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𝛾</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∈(0,1)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是奖励随时间步的衰减因子</a:t>
                </a:r>
                <a:endParaRPr lang="en-US" altLang="zh-CN" b="0" dirty="0">
                  <a:latin typeface="Cambria Math" panose="02040503050406030204" pitchFamily="18" charset="0"/>
                  <a:ea typeface="阿里巴巴普惠体 R" panose="00020600040101010101" pitchFamily="18" charset="-122"/>
                  <a:cs typeface="阿里巴巴普惠体 R" panose="00020600040101010101" pitchFamily="18" charset="-122"/>
                </a:endParaRPr>
              </a:p>
              <a:p>
                <a:pPr lvl="1"/>
                <a:r>
                  <a:rPr lang="zh-CN" altLang="en-US" b="0" dirty="0">
                    <a:latin typeface="Cambria Math" panose="02040503050406030204" pitchFamily="18" charset="0"/>
                    <a:ea typeface="阿里巴巴普惠体 R" panose="00020600040101010101" pitchFamily="18" charset="-122"/>
                    <a:cs typeface="阿里巴巴普惠体 R" panose="00020600040101010101" pitchFamily="18" charset="-122"/>
                  </a:rPr>
                  <a:t>对于每个智能体</a:t>
                </a:r>
                <a14:m>
                  <m:oMath xmlns:m="http://schemas.openxmlformats.org/officeDocument/2006/math">
                    <m:r>
                      <a:rPr lang="en-US" altLang="zh-CN"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oMath>
                </a14:m>
                <a:endParaRPr lang="en-US" altLang="zh-CN" b="0" i="1" dirty="0">
                  <a:latin typeface="Cambria Math" panose="02040503050406030204" pitchFamily="18" charset="0"/>
                  <a:ea typeface="阿里巴巴普惠体 R" panose="00020600040101010101" pitchFamily="18" charset="-122"/>
                  <a:cs typeface="阿里巴巴普惠体 R" panose="00020600040101010101" pitchFamily="18" charset="-122"/>
                </a:endParaRPr>
              </a:p>
              <a:p>
                <a:pPr lvl="2"/>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𝑂</m:t>
                        </m:r>
                      </m:e>
                      <m:sub>
                        <m:r>
                          <a:rPr lang="en-US" altLang="zh-CN" b="0" i="1">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是观测集合</a:t>
                </a:r>
                <a:endParaRPr lang="en-US" altLang="zh-CN" i="1" dirty="0">
                  <a:latin typeface="Cambria Math" panose="02040503050406030204" pitchFamily="18" charset="0"/>
                  <a:ea typeface="Cambria Math" panose="02040503050406030204" pitchFamily="18" charset="0"/>
                  <a:cs typeface="阿里巴巴普惠体 R" panose="00020600040101010101" pitchFamily="18" charset="-122"/>
                </a:endParaRPr>
              </a:p>
              <a:p>
                <a:pPr lvl="2"/>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是动作集合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𝑂</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Ω</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𝒮</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𝒜</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smtClean="0">
                        <a:latin typeface="Cambria Math" panose="02040503050406030204" pitchFamily="18" charset="0"/>
                        <a:ea typeface="Cambria Math" panose="02040503050406030204" pitchFamily="18" charset="0"/>
                        <a:cs typeface="阿里巴巴普惠体 R" panose="00020600040101010101" pitchFamily="18" charset="-122"/>
                      </a:rPr>
                      <m:t>ℝ</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是奖励函数，</a:t>
                </a:r>
                <a:r>
                  <a:rPr lang="en-US" altLang="zh-CN" dirty="0">
                    <a:ea typeface="阿里巴巴普惠体 R" panose="00020600040101010101" pitchFamily="18" charset="-122"/>
                    <a:cs typeface="阿里巴巴普惠体 R" panose="00020600040101010101" pitchFamily="18" charset="-122"/>
                  </a:rPr>
                  <a:t> </a:t>
                </a:r>
                <a14:m>
                  <m:oMath xmlns:m="http://schemas.openxmlformats.org/officeDocument/2006/math">
                    <m:sSubSup>
                      <m:sSub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p>
                    </m:sSubSup>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表示</m:t>
                    </m:r>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在</m:t>
                    </m:r>
                    <m:r>
                      <a:rPr lang="en-US" altLang="zh-CN" i="1" dirty="0" smtClean="0">
                        <a:latin typeface="Cambria Math" panose="02040503050406030204" pitchFamily="18" charset="0"/>
                        <a:ea typeface="Cambria Math" panose="02040503050406030204" pitchFamily="18" charset="0"/>
                        <a:cs typeface="阿里巴巴普惠体 R" panose="00020600040101010101" pitchFamily="18" charset="-122"/>
                      </a:rPr>
                      <m:t>𝑡</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时间步获得的具体奖励信号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目标是最大化其期望累积奖励 </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𝔼</m:t>
                      </m:r>
                      <m:d>
                        <m:dPr>
                          <m:begChr m:val="["/>
                          <m:endChr m:val="]"/>
                          <m:ctrlPr>
                            <a:rPr lang="en-US" altLang="zh-CN" b="0" i="1" smtClean="0">
                              <a:latin typeface="Cambria Math" panose="02040503050406030204" pitchFamily="18" charset="0"/>
                              <a:ea typeface="阿里巴巴普惠体 R" panose="00020600040101010101" pitchFamily="18" charset="-122"/>
                            </a:rPr>
                          </m:ctrlPr>
                        </m:dPr>
                        <m:e>
                          <m:nary>
                            <m:naryPr>
                              <m:chr m:val="∑"/>
                              <m:limLoc m:val="subSup"/>
                              <m:ctrlPr>
                                <a:rPr lang="zh-CN" altLang="en-US" i="1">
                                  <a:latin typeface="Cambria Math" panose="02040503050406030204" pitchFamily="18" charset="0"/>
                                  <a:ea typeface="阿里巴巴普惠体 R" panose="00020600040101010101" pitchFamily="18" charset="-122"/>
                                </a:rPr>
                              </m:ctrlPr>
                            </m:naryPr>
                            <m:sub>
                              <m:r>
                                <m:rPr>
                                  <m:brk m:alnAt="25"/>
                                </m:rPr>
                                <a:rPr lang="en-US" altLang="zh-CN" b="0" i="1" smtClean="0">
                                  <a:latin typeface="Cambria Math" panose="02040503050406030204" pitchFamily="18" charset="0"/>
                                  <a:ea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rPr>
                                <m:t>=0</m:t>
                              </m:r>
                            </m:sub>
                            <m:sup>
                              <m:r>
                                <a:rPr lang="en-US" altLang="zh-CN" b="0" i="1" smtClean="0">
                                  <a:latin typeface="Cambria Math" panose="02040503050406030204" pitchFamily="18" charset="0"/>
                                  <a:ea typeface="阿里巴巴普惠体 R" panose="00020600040101010101" pitchFamily="18" charset="-122"/>
                                </a:rPr>
                                <m:t>𝑇</m:t>
                              </m:r>
                            </m:sup>
                            <m:e>
                              <m:sSup>
                                <m:sSupPr>
                                  <m:ctrlPr>
                                    <a:rPr lang="en-US" altLang="zh-CN" b="0" i="1" smtClean="0">
                                      <a:latin typeface="Cambria Math" panose="02040503050406030204" pitchFamily="18" charset="0"/>
                                      <a:ea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rPr>
                                    <m:t>𝛾</m:t>
                                  </m:r>
                                </m:e>
                                <m:sup>
                                  <m:r>
                                    <a:rPr lang="en-US" altLang="zh-CN" b="0" i="1" smtClean="0">
                                      <a:latin typeface="Cambria Math" panose="02040503050406030204" pitchFamily="18" charset="0"/>
                                      <a:ea typeface="阿里巴巴普惠体 R" panose="00020600040101010101" pitchFamily="18" charset="-122"/>
                                    </a:rPr>
                                    <m:t>𝑡</m:t>
                                  </m:r>
                                </m:sup>
                              </m:sSup>
                              <m:sSubSup>
                                <m:sSubSupPr>
                                  <m:ctrlPr>
                                    <a:rPr lang="en-US" altLang="zh-CN" b="0" i="1" smtClean="0">
                                      <a:latin typeface="Cambria Math" panose="02040503050406030204" pitchFamily="18" charset="0"/>
                                      <a:ea typeface="阿里巴巴普惠体 R" panose="00020600040101010101" pitchFamily="18" charset="-122"/>
                                    </a:rPr>
                                  </m:ctrlPr>
                                </m:sSubSupPr>
                                <m:e>
                                  <m:r>
                                    <a:rPr lang="en-US" altLang="zh-CN" b="0" i="1" smtClean="0">
                                      <a:latin typeface="Cambria Math" panose="02040503050406030204" pitchFamily="18" charset="0"/>
                                      <a:ea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rPr>
                                    <m:t>𝑖</m:t>
                                  </m:r>
                                </m:sub>
                                <m:sup>
                                  <m:r>
                                    <a:rPr lang="en-US" altLang="zh-CN" b="0" i="1" smtClean="0">
                                      <a:latin typeface="Cambria Math" panose="02040503050406030204" pitchFamily="18" charset="0"/>
                                      <a:ea typeface="阿里巴巴普惠体 R" panose="00020600040101010101" pitchFamily="18" charset="-122"/>
                                    </a:rPr>
                                    <m:t>𝑡</m:t>
                                  </m:r>
                                </m:sup>
                              </m:sSubSup>
                            </m:e>
                          </m:nary>
                        </m:e>
                      </m:d>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4" name="内容占位符 2">
                <a:extLst>
                  <a:ext uri="{FF2B5EF4-FFF2-40B4-BE49-F238E27FC236}">
                    <a16:creationId xmlns:a16="http://schemas.microsoft.com/office/drawing/2014/main" id="{119CDEC2-EBA6-4146-9447-81CD910F610E}"/>
                  </a:ext>
                </a:extLst>
              </p:cNvPr>
              <p:cNvSpPr txBox="1">
                <a:spLocks noRot="1" noChangeAspect="1" noMove="1" noResize="1" noEditPoints="1" noAdjustHandles="1" noChangeArrowheads="1" noChangeShapeType="1" noTextEdit="1"/>
              </p:cNvSpPr>
              <p:nvPr/>
            </p:nvSpPr>
            <p:spPr>
              <a:xfrm>
                <a:off x="502442" y="1323480"/>
                <a:ext cx="8137922" cy="4916984"/>
              </a:xfrm>
              <a:prstGeom prst="rect">
                <a:avLst/>
              </a:prstGeom>
              <a:blipFill>
                <a:blip r:embed="rId5"/>
                <a:stretch>
                  <a:fillRect l="-449" t="-62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564645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en-US" altLang="zh-CN" dirty="0"/>
              <a:t>CTDE</a:t>
            </a:r>
            <a:r>
              <a:rPr lang="zh-CN" altLang="en-US" dirty="0"/>
              <a:t>算法：</a:t>
            </a:r>
            <a:r>
              <a:rPr lang="en-US" altLang="zh-CN" dirty="0"/>
              <a:t>MADDPG</a:t>
            </a:r>
            <a:endParaRPr 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EB9EE2DB-3CB7-D98C-05E4-4CBFCFB03446}"/>
                  </a:ext>
                </a:extLst>
              </p:cNvPr>
              <p:cNvSpPr txBox="1">
                <a:spLocks/>
              </p:cNvSpPr>
              <p:nvPr/>
            </p:nvSpPr>
            <p:spPr>
              <a:xfrm>
                <a:off x="502442" y="1303324"/>
                <a:ext cx="8137922" cy="18716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MADDPG (Multi-Agent Deep Deterministic Policy Gradient)</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每个智能体</a:t>
                </a:r>
                <a14:m>
                  <m:oMath xmlns:m="http://schemas.openxmlformats.org/officeDocument/2006/math">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是一个</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actor-critic</a:t>
                </a: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Actor</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𝜇</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𝑜</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是自己独有的，只看到局部观测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Critic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sSubSup>
                      <m:sSub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𝜇</m:t>
                        </m:r>
                      </m:sup>
                    </m:sSub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a:latin typeface="Cambria Math" panose="02040503050406030204" pitchFamily="18" charset="0"/>
                        <a:ea typeface="阿里巴巴普惠体 R" panose="00020600040101010101" pitchFamily="18" charset="-122"/>
                        <a:cs typeface="阿里巴巴普惠体 R" panose="00020600040101010101" pitchFamily="18" charset="-122"/>
                      </a:rPr>
                      <m:t>𝐱</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则是所有智能体贡献的，具有全局信息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1" i="0" smtClean="0">
                        <a:latin typeface="Cambria Math" panose="02040503050406030204" pitchFamily="18" charset="0"/>
                        <a:ea typeface="阿里巴巴普惠体 R" panose="00020600040101010101" pitchFamily="18" charset="-122"/>
                        <a:cs typeface="阿里巴巴普惠体 R" panose="00020600040101010101" pitchFamily="18" charset="-122"/>
                      </a:rPr>
                      <m:t>𝐱</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𝑜</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𝑜</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𝑜</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为所有智能体的观测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EB9EE2DB-3CB7-D98C-05E4-4CBFCFB03446}"/>
                  </a:ext>
                </a:extLst>
              </p:cNvPr>
              <p:cNvSpPr txBox="1">
                <a:spLocks noRot="1" noChangeAspect="1" noMove="1" noResize="1" noEditPoints="1" noAdjustHandles="1" noChangeArrowheads="1" noChangeShapeType="1" noTextEdit="1"/>
              </p:cNvSpPr>
              <p:nvPr/>
            </p:nvSpPr>
            <p:spPr>
              <a:xfrm>
                <a:off x="502442" y="1303324"/>
                <a:ext cx="8137922" cy="1871676"/>
              </a:xfrm>
              <a:prstGeom prst="rect">
                <a:avLst/>
              </a:prstGeom>
              <a:blipFill>
                <a:blip r:embed="rId5"/>
                <a:stretch>
                  <a:fillRect l="-449" t="-1954" b="-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CF043A74-6FDF-5C90-388A-C2058174BD01}"/>
                  </a:ext>
                </a:extLst>
              </p:cNvPr>
              <p:cNvSpPr txBox="1">
                <a:spLocks/>
              </p:cNvSpPr>
              <p:nvPr/>
            </p:nvSpPr>
            <p:spPr>
              <a:xfrm>
                <a:off x="502442" y="3227270"/>
                <a:ext cx="8137922" cy="45573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对于确定性策略来说，考虑</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个连续策略</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𝜇</m:t>
                        </m:r>
                      </m:e>
                      <m:sub>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sub>
                    </m:sSub>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DDPG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梯度公式为</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CF043A74-6FDF-5C90-388A-C2058174BD01}"/>
                  </a:ext>
                </a:extLst>
              </p:cNvPr>
              <p:cNvSpPr txBox="1">
                <a:spLocks noRot="1" noChangeAspect="1" noMove="1" noResize="1" noEditPoints="1" noAdjustHandles="1" noChangeArrowheads="1" noChangeShapeType="1" noTextEdit="1"/>
              </p:cNvSpPr>
              <p:nvPr/>
            </p:nvSpPr>
            <p:spPr>
              <a:xfrm>
                <a:off x="502442" y="3227270"/>
                <a:ext cx="8137922" cy="455731"/>
              </a:xfrm>
              <a:prstGeom prst="rect">
                <a:avLst/>
              </a:prstGeom>
              <a:blipFill>
                <a:blip r:embed="rId6"/>
                <a:stretch>
                  <a:fillRect l="-449" t="-6667" b="-1066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D4C181A-7633-4447-B0F4-9B09E2F1DDAD}"/>
              </a:ext>
            </a:extLst>
          </p:cNvPr>
          <p:cNvPicPr>
            <a:picLocks noChangeAspect="1"/>
          </p:cNvPicPr>
          <p:nvPr/>
        </p:nvPicPr>
        <p:blipFill>
          <a:blip r:embed="rId7"/>
          <a:stretch>
            <a:fillRect/>
          </a:stretch>
        </p:blipFill>
        <p:spPr>
          <a:xfrm>
            <a:off x="1755517" y="3750308"/>
            <a:ext cx="5877132" cy="477025"/>
          </a:xfrm>
          <a:prstGeom prst="rect">
            <a:avLst/>
          </a:prstGeom>
        </p:spPr>
      </p:pic>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359E257C-6331-0A0D-A0D2-4D0433718DB3}"/>
                  </a:ext>
                </a:extLst>
              </p:cNvPr>
              <p:cNvSpPr txBox="1">
                <a:spLocks/>
              </p:cNvSpPr>
              <p:nvPr/>
            </p:nvSpPr>
            <p:spPr>
              <a:xfrm>
                <a:off x="502442" y="4374047"/>
                <a:ext cx="8137922" cy="81408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14:m>
                  <m:oMath xmlns:m="http://schemas.openxmlformats.org/officeDocument/2006/math">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𝒟</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为经验回放池，里面存储的数据单元为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gn="ctr">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a:latin typeface="Cambria Math" panose="02040503050406030204" pitchFamily="18" charset="0"/>
                          <a:ea typeface="阿里巴巴普惠体 R" panose="00020600040101010101" pitchFamily="18" charset="-122"/>
                          <a:cs typeface="阿里巴巴普惠体 R" panose="00020600040101010101" pitchFamily="18" charset="-122"/>
                        </a:rPr>
                        <m:t>𝐱</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a:latin typeface="Cambria Math" panose="02040503050406030204" pitchFamily="18" charset="0"/>
                          <a:ea typeface="阿里巴巴普惠体 R" panose="00020600040101010101" pitchFamily="18" charset="-122"/>
                          <a:cs typeface="阿里巴巴普惠体 R" panose="00020600040101010101" pitchFamily="18" charset="-122"/>
                        </a:rPr>
                        <m:t>𝐱</m:t>
                      </m:r>
                      <m:r>
                        <a:rPr lang="en-US" altLang="zh-CN" b="1"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9" name="内容占位符 2">
                <a:extLst>
                  <a:ext uri="{FF2B5EF4-FFF2-40B4-BE49-F238E27FC236}">
                    <a16:creationId xmlns:a16="http://schemas.microsoft.com/office/drawing/2014/main" id="{359E257C-6331-0A0D-A0D2-4D0433718DB3}"/>
                  </a:ext>
                </a:extLst>
              </p:cNvPr>
              <p:cNvSpPr txBox="1">
                <a:spLocks noRot="1" noChangeAspect="1" noMove="1" noResize="1" noEditPoints="1" noAdjustHandles="1" noChangeArrowheads="1" noChangeShapeType="1" noTextEdit="1"/>
              </p:cNvSpPr>
              <p:nvPr/>
            </p:nvSpPr>
            <p:spPr>
              <a:xfrm>
                <a:off x="502442" y="4374047"/>
                <a:ext cx="8137922" cy="814084"/>
              </a:xfrm>
              <a:prstGeom prst="rect">
                <a:avLst/>
              </a:prstGeom>
              <a:blipFill>
                <a:blip r:embed="rId8"/>
                <a:stretch>
                  <a:fillRect t="-4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B15C9F5C-8AD1-1CDD-102E-CEBBB57DD50F}"/>
                  </a:ext>
                </a:extLst>
              </p:cNvPr>
              <p:cNvSpPr txBox="1">
                <a:spLocks/>
              </p:cNvSpPr>
              <p:nvPr/>
            </p:nvSpPr>
            <p:spPr>
              <a:xfrm>
                <a:off x="502442" y="5149257"/>
                <a:ext cx="8137922" cy="45573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对于中心化的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critic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a:t>
                </a:r>
                <a14:m>
                  <m:oMath xmlns:m="http://schemas.openxmlformats.org/officeDocument/2006/math">
                    <m:sSubSup>
                      <m:sSub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𝜔</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𝜇</m:t>
                        </m:r>
                      </m:sup>
                    </m:sSub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a:latin typeface="Cambria Math" panose="02040503050406030204" pitchFamily="18" charset="0"/>
                        <a:ea typeface="阿里巴巴普惠体 R" panose="00020600040101010101" pitchFamily="18" charset="-122"/>
                        <a:cs typeface="阿里巴巴普惠体 R" panose="00020600040101010101" pitchFamily="18" charset="-122"/>
                      </a:rPr>
                      <m:t>𝐱</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则通过时序差分来学习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0" name="内容占位符 2">
                <a:extLst>
                  <a:ext uri="{FF2B5EF4-FFF2-40B4-BE49-F238E27FC236}">
                    <a16:creationId xmlns:a16="http://schemas.microsoft.com/office/drawing/2014/main" id="{B15C9F5C-8AD1-1CDD-102E-CEBBB57DD50F}"/>
                  </a:ext>
                </a:extLst>
              </p:cNvPr>
              <p:cNvSpPr txBox="1">
                <a:spLocks noRot="1" noChangeAspect="1" noMove="1" noResize="1" noEditPoints="1" noAdjustHandles="1" noChangeArrowheads="1" noChangeShapeType="1" noTextEdit="1"/>
              </p:cNvSpPr>
              <p:nvPr/>
            </p:nvSpPr>
            <p:spPr>
              <a:xfrm>
                <a:off x="502442" y="5149257"/>
                <a:ext cx="8137922" cy="455731"/>
              </a:xfrm>
              <a:prstGeom prst="rect">
                <a:avLst/>
              </a:prstGeom>
              <a:blipFill>
                <a:blip r:embed="rId9"/>
                <a:stretch>
                  <a:fillRect l="-449" t="-5405" b="-14865"/>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71E17013-B4FC-5DA2-D7DC-FB4AE34BF465}"/>
              </a:ext>
            </a:extLst>
          </p:cNvPr>
          <p:cNvPicPr>
            <a:picLocks noChangeAspect="1"/>
          </p:cNvPicPr>
          <p:nvPr/>
        </p:nvPicPr>
        <p:blipFill>
          <a:blip r:embed="rId10"/>
          <a:stretch>
            <a:fillRect/>
          </a:stretch>
        </p:blipFill>
        <p:spPr>
          <a:xfrm>
            <a:off x="800100" y="5638358"/>
            <a:ext cx="7840264" cy="481637"/>
          </a:xfrm>
          <a:prstGeom prst="rect">
            <a:avLst/>
          </a:prstGeom>
        </p:spPr>
      </p:pic>
      <p:sp>
        <p:nvSpPr>
          <p:cNvPr id="22" name="文本框 21">
            <a:extLst>
              <a:ext uri="{FF2B5EF4-FFF2-40B4-BE49-F238E27FC236}">
                <a16:creationId xmlns:a16="http://schemas.microsoft.com/office/drawing/2014/main" id="{390C5D89-CBCE-F0DE-53FE-2AA1BE26B788}"/>
              </a:ext>
            </a:extLst>
          </p:cNvPr>
          <p:cNvSpPr txBox="1"/>
          <p:nvPr/>
        </p:nvSpPr>
        <p:spPr>
          <a:xfrm>
            <a:off x="4914900" y="6158988"/>
            <a:ext cx="2787650" cy="307777"/>
          </a:xfrm>
          <a:prstGeom prst="rect">
            <a:avLst/>
          </a:prstGeom>
          <a:noFill/>
        </p:spPr>
        <p:txBody>
          <a:bodyPr wrap="square">
            <a:spAutoFit/>
          </a:bodyPr>
          <a:lstStyle/>
          <a:p>
            <a:pPr algn="ctr"/>
            <a:r>
              <a:rPr lang="zh-CN" altLang="en-US" sz="1400" dirty="0">
                <a:solidFill>
                  <a:srgbClr val="00B0F0"/>
                </a:solidFill>
                <a:latin typeface="Helvetica Neue"/>
              </a:rPr>
              <a:t>延</a:t>
            </a:r>
            <a:r>
              <a:rPr lang="zh-CN" altLang="en-US" sz="1400" b="0" i="0" dirty="0">
                <a:solidFill>
                  <a:srgbClr val="00B0F0"/>
                </a:solidFill>
                <a:effectLst/>
                <a:latin typeface="Helvetica Neue"/>
              </a:rPr>
              <a:t>迟更新的</a:t>
            </a:r>
            <a:r>
              <a:rPr lang="en-US" altLang="zh-CN" sz="1400" b="0" i="0" dirty="0">
                <a:solidFill>
                  <a:srgbClr val="00B0F0"/>
                </a:solidFill>
                <a:effectLst/>
                <a:latin typeface="Helvetica Neue"/>
              </a:rPr>
              <a:t>critic</a:t>
            </a:r>
            <a:r>
              <a:rPr lang="zh-CN" altLang="en-US" sz="1400" b="0" i="0" dirty="0">
                <a:solidFill>
                  <a:srgbClr val="00B0F0"/>
                </a:solidFill>
                <a:effectLst/>
                <a:latin typeface="Helvetica Neue"/>
              </a:rPr>
              <a:t>价值函数</a:t>
            </a:r>
            <a:endParaRPr lang="zh-CN" altLang="en-US" sz="1400" dirty="0">
              <a:solidFill>
                <a:srgbClr val="00B0F0"/>
              </a:solidFill>
            </a:endParaRPr>
          </a:p>
        </p:txBody>
      </p:sp>
      <p:cxnSp>
        <p:nvCxnSpPr>
          <p:cNvPr id="24" name="直接箭头连接符 23">
            <a:extLst>
              <a:ext uri="{FF2B5EF4-FFF2-40B4-BE49-F238E27FC236}">
                <a16:creationId xmlns:a16="http://schemas.microsoft.com/office/drawing/2014/main" id="{B8DCED84-7B35-1B35-DFC6-8F30F28A88F0}"/>
              </a:ext>
            </a:extLst>
          </p:cNvPr>
          <p:cNvCxnSpPr/>
          <p:nvPr/>
        </p:nvCxnSpPr>
        <p:spPr>
          <a:xfrm flipV="1">
            <a:off x="6153150" y="5988229"/>
            <a:ext cx="0" cy="1900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页脚占位符 4">
            <a:extLst>
              <a:ext uri="{FF2B5EF4-FFF2-40B4-BE49-F238E27FC236}">
                <a16:creationId xmlns:a16="http://schemas.microsoft.com/office/drawing/2014/main" id="{C5E98C12-1F74-BDC8-B790-67619D4E8E8A}"/>
              </a:ext>
            </a:extLst>
          </p:cNvPr>
          <p:cNvSpPr>
            <a:spLocks noGrp="1"/>
          </p:cNvSpPr>
          <p:nvPr>
            <p:ph type="ftr" sz="quarter" idx="11"/>
          </p:nvPr>
        </p:nvSpPr>
        <p:spPr>
          <a:xfrm>
            <a:off x="494003" y="6395364"/>
            <a:ext cx="4739179" cy="206381"/>
          </a:xfrm>
        </p:spPr>
        <p:txBody>
          <a:bodyPr/>
          <a:lstStyle/>
          <a:p>
            <a:r>
              <a:rPr lang="en-US" altLang="zh-CN" dirty="0"/>
              <a:t>Lowe, Ryan, et al. Multi-agent actor-critic for mixed cooperative-competitive environments. NIPS 2017.</a:t>
            </a:r>
          </a:p>
        </p:txBody>
      </p:sp>
    </p:spTree>
    <p:custDataLst>
      <p:tags r:id="rId1"/>
    </p:custDataLst>
    <p:extLst>
      <p:ext uri="{BB962C8B-B14F-4D97-AF65-F5344CB8AC3E}">
        <p14:creationId xmlns:p14="http://schemas.microsoft.com/office/powerpoint/2010/main" val="1741870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83F15EC5-5E82-9215-B18F-D0E04CBF8F2E}"/>
              </a:ext>
            </a:extLst>
          </p:cNvPr>
          <p:cNvPicPr>
            <a:picLocks noChangeAspect="1"/>
          </p:cNvPicPr>
          <p:nvPr/>
        </p:nvPicPr>
        <p:blipFill>
          <a:blip r:embed="rId3"/>
          <a:stretch>
            <a:fillRect/>
          </a:stretch>
        </p:blipFill>
        <p:spPr>
          <a:xfrm>
            <a:off x="2660650" y="3111500"/>
            <a:ext cx="3939099" cy="3170245"/>
          </a:xfrm>
          <a:prstGeom prst="rect">
            <a:avLst/>
          </a:prstGeom>
        </p:spPr>
      </p:pic>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en-US" altLang="zh-CN" dirty="0"/>
              <a:t>CTDE</a:t>
            </a:r>
            <a:r>
              <a:rPr lang="zh-CN" altLang="en-US" dirty="0"/>
              <a:t>算法：</a:t>
            </a:r>
            <a:r>
              <a:rPr lang="en-US" altLang="zh-CN" dirty="0"/>
              <a:t>MADDPG</a:t>
            </a:r>
            <a:endParaRPr 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EB9EE2DB-3CB7-D98C-05E4-4CBFCFB03446}"/>
                  </a:ext>
                </a:extLst>
              </p:cNvPr>
              <p:cNvSpPr txBox="1">
                <a:spLocks/>
              </p:cNvSpPr>
              <p:nvPr/>
            </p:nvSpPr>
            <p:spPr>
              <a:xfrm>
                <a:off x="502442" y="1303324"/>
                <a:ext cx="8137922" cy="18716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MADDPG (Multi-Agent Deep Deterministic Policy Gradient)</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每个智能体</a:t>
                </a:r>
                <a14:m>
                  <m:oMath xmlns:m="http://schemas.openxmlformats.org/officeDocument/2006/math">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是一个</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actor-critic</a:t>
                </a: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Actor</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𝜇</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𝑜</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是自己独有的，只看到局部观测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Critic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sSubSup>
                      <m:sSub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𝜇</m:t>
                        </m:r>
                      </m:sup>
                    </m:sSub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a:latin typeface="Cambria Math" panose="02040503050406030204" pitchFamily="18" charset="0"/>
                        <a:ea typeface="阿里巴巴普惠体 R" panose="00020600040101010101" pitchFamily="18" charset="-122"/>
                        <a:cs typeface="阿里巴巴普惠体 R" panose="00020600040101010101" pitchFamily="18" charset="-122"/>
                      </a:rPr>
                      <m:t>𝐱</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则是所有智能体贡献的，具有全局信息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1" i="0" smtClean="0">
                        <a:latin typeface="Cambria Math" panose="02040503050406030204" pitchFamily="18" charset="0"/>
                        <a:ea typeface="阿里巴巴普惠体 R" panose="00020600040101010101" pitchFamily="18" charset="-122"/>
                        <a:cs typeface="阿里巴巴普惠体 R" panose="00020600040101010101" pitchFamily="18" charset="-122"/>
                      </a:rPr>
                      <m:t>𝐱</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𝑜</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𝑜</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𝑜</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为所有智能体的观测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EB9EE2DB-3CB7-D98C-05E4-4CBFCFB03446}"/>
                  </a:ext>
                </a:extLst>
              </p:cNvPr>
              <p:cNvSpPr txBox="1">
                <a:spLocks noRot="1" noChangeAspect="1" noMove="1" noResize="1" noEditPoints="1" noAdjustHandles="1" noChangeArrowheads="1" noChangeShapeType="1" noTextEdit="1"/>
              </p:cNvSpPr>
              <p:nvPr/>
            </p:nvSpPr>
            <p:spPr>
              <a:xfrm>
                <a:off x="502442" y="1303324"/>
                <a:ext cx="8137922" cy="1871676"/>
              </a:xfrm>
              <a:prstGeom prst="rect">
                <a:avLst/>
              </a:prstGeom>
              <a:blipFill>
                <a:blip r:embed="rId5"/>
                <a:stretch>
                  <a:fillRect l="-449" t="-1954" b="-326"/>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5AA39268-D461-D729-515A-309003709145}"/>
              </a:ext>
            </a:extLst>
          </p:cNvPr>
          <p:cNvSpPr txBox="1"/>
          <p:nvPr/>
        </p:nvSpPr>
        <p:spPr>
          <a:xfrm>
            <a:off x="1143000" y="5359400"/>
            <a:ext cx="1372422" cy="646331"/>
          </a:xfrm>
          <a:prstGeom prst="rect">
            <a:avLst/>
          </a:prstGeom>
          <a:noFill/>
        </p:spPr>
        <p:txBody>
          <a:bodyPr wrap="square" rtlCol="0">
            <a:spAutoFit/>
          </a:bodyPr>
          <a:lstStyle/>
          <a:p>
            <a:r>
              <a:rPr lang="zh-CN" altLang="en-US" sz="1200" dirty="0">
                <a:solidFill>
                  <a:srgbClr val="00B0F0"/>
                </a:solidFill>
              </a:rPr>
              <a:t>策略获得的评估指导使用了全局的信息</a:t>
            </a:r>
          </a:p>
        </p:txBody>
      </p:sp>
      <p:cxnSp>
        <p:nvCxnSpPr>
          <p:cNvPr id="15" name="直接箭头连接符 14">
            <a:extLst>
              <a:ext uri="{FF2B5EF4-FFF2-40B4-BE49-F238E27FC236}">
                <a16:creationId xmlns:a16="http://schemas.microsoft.com/office/drawing/2014/main" id="{BCAB41AF-D62D-7924-DD58-06C591B8CE80}"/>
              </a:ext>
            </a:extLst>
          </p:cNvPr>
          <p:cNvCxnSpPr/>
          <p:nvPr/>
        </p:nvCxnSpPr>
        <p:spPr>
          <a:xfrm>
            <a:off x="2387600" y="5664200"/>
            <a:ext cx="406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6C43BBB9-243F-6B60-8F28-CD99EAEE0EAF}"/>
              </a:ext>
            </a:extLst>
          </p:cNvPr>
          <p:cNvSpPr txBox="1"/>
          <p:nvPr/>
        </p:nvSpPr>
        <p:spPr>
          <a:xfrm>
            <a:off x="1143000" y="4676339"/>
            <a:ext cx="1372422" cy="646331"/>
          </a:xfrm>
          <a:prstGeom prst="rect">
            <a:avLst/>
          </a:prstGeom>
          <a:noFill/>
        </p:spPr>
        <p:txBody>
          <a:bodyPr wrap="square" rtlCol="0">
            <a:spAutoFit/>
          </a:bodyPr>
          <a:lstStyle/>
          <a:p>
            <a:r>
              <a:rPr lang="zh-CN" altLang="en-US" sz="1200" dirty="0">
                <a:solidFill>
                  <a:srgbClr val="00B0F0"/>
                </a:solidFill>
              </a:rPr>
              <a:t>策略感知环境并执行动作决策时使用自身信息</a:t>
            </a:r>
          </a:p>
        </p:txBody>
      </p:sp>
      <p:cxnSp>
        <p:nvCxnSpPr>
          <p:cNvPr id="17" name="直接箭头连接符 16">
            <a:extLst>
              <a:ext uri="{FF2B5EF4-FFF2-40B4-BE49-F238E27FC236}">
                <a16:creationId xmlns:a16="http://schemas.microsoft.com/office/drawing/2014/main" id="{B60639F9-1984-75AA-2501-D0627742AA7F}"/>
              </a:ext>
            </a:extLst>
          </p:cNvPr>
          <p:cNvCxnSpPr>
            <a:cxnSpLocks/>
          </p:cNvCxnSpPr>
          <p:nvPr/>
        </p:nvCxnSpPr>
        <p:spPr>
          <a:xfrm>
            <a:off x="2387600" y="4981139"/>
            <a:ext cx="5969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A05F4F1-7483-877B-51FE-E09189502047}"/>
                  </a:ext>
                </a:extLst>
              </p:cNvPr>
              <p:cNvSpPr txBox="1"/>
              <p:nvPr/>
            </p:nvSpPr>
            <p:spPr>
              <a:xfrm>
                <a:off x="3798944" y="6157056"/>
                <a:ext cx="1801756" cy="401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𝜇</m:t>
                          </m:r>
                        </m:sup>
                      </m:sSub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a:latin typeface="Cambria Math" panose="02040503050406030204" pitchFamily="18" charset="0"/>
                          <a:ea typeface="阿里巴巴普惠体 R" panose="00020600040101010101" pitchFamily="18" charset="-122"/>
                          <a:cs typeface="阿里巴巴普惠体 R" panose="00020600040101010101" pitchFamily="18" charset="-122"/>
                        </a:rPr>
                        <m:t>𝐱</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m:oMathPara>
                </a14:m>
                <a:endParaRPr lang="zh-CN" altLang="en-US" dirty="0"/>
              </a:p>
            </p:txBody>
          </p:sp>
        </mc:Choice>
        <mc:Fallback xmlns="">
          <p:sp>
            <p:nvSpPr>
              <p:cNvPr id="21" name="文本框 20">
                <a:extLst>
                  <a:ext uri="{FF2B5EF4-FFF2-40B4-BE49-F238E27FC236}">
                    <a16:creationId xmlns:a16="http://schemas.microsoft.com/office/drawing/2014/main" id="{6A05F4F1-7483-877B-51FE-E09189502047}"/>
                  </a:ext>
                </a:extLst>
              </p:cNvPr>
              <p:cNvSpPr txBox="1">
                <a:spLocks noRot="1" noChangeAspect="1" noMove="1" noResize="1" noEditPoints="1" noAdjustHandles="1" noChangeArrowheads="1" noChangeShapeType="1" noTextEdit="1"/>
              </p:cNvSpPr>
              <p:nvPr/>
            </p:nvSpPr>
            <p:spPr>
              <a:xfrm>
                <a:off x="3798944" y="6157056"/>
                <a:ext cx="1801756" cy="401777"/>
              </a:xfrm>
              <a:prstGeom prst="rect">
                <a:avLst/>
              </a:prstGeom>
              <a:blipFill>
                <a:blip r:embed="rId7"/>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55CC071-D86B-3E46-E14D-12ED4BB01951}"/>
                  </a:ext>
                </a:extLst>
              </p:cNvPr>
              <p:cNvSpPr txBox="1"/>
              <p:nvPr/>
            </p:nvSpPr>
            <p:spPr>
              <a:xfrm>
                <a:off x="4020599" y="3637936"/>
                <a:ext cx="12192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𝜇</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𝑜</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m:oMathPara>
                </a14:m>
                <a:endParaRPr lang="zh-CN" altLang="en-US" dirty="0"/>
              </a:p>
            </p:txBody>
          </p:sp>
        </mc:Choice>
        <mc:Fallback xmlns="">
          <p:sp>
            <p:nvSpPr>
              <p:cNvPr id="23" name="文本框 22">
                <a:extLst>
                  <a:ext uri="{FF2B5EF4-FFF2-40B4-BE49-F238E27FC236}">
                    <a16:creationId xmlns:a16="http://schemas.microsoft.com/office/drawing/2014/main" id="{155CC071-D86B-3E46-E14D-12ED4BB01951}"/>
                  </a:ext>
                </a:extLst>
              </p:cNvPr>
              <p:cNvSpPr txBox="1">
                <a:spLocks noRot="1" noChangeAspect="1" noMove="1" noResize="1" noEditPoints="1" noAdjustHandles="1" noChangeArrowheads="1" noChangeShapeType="1" noTextEdit="1"/>
              </p:cNvSpPr>
              <p:nvPr/>
            </p:nvSpPr>
            <p:spPr>
              <a:xfrm>
                <a:off x="4020599" y="3637936"/>
                <a:ext cx="1219200" cy="369332"/>
              </a:xfrm>
              <a:prstGeom prst="rect">
                <a:avLst/>
              </a:prstGeom>
              <a:blipFill>
                <a:blip r:embed="rId8"/>
                <a:stretch>
                  <a:fillRect b="-1500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683816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en-US" altLang="zh-CN" dirty="0"/>
              <a:t>CTDE</a:t>
            </a:r>
            <a:r>
              <a:rPr lang="zh-CN" altLang="en-US" dirty="0"/>
              <a:t>算法：</a:t>
            </a:r>
            <a:r>
              <a:rPr lang="en-US" altLang="zh-CN" dirty="0"/>
              <a:t>MADDPG</a:t>
            </a:r>
            <a:endParaRPr lang="en-US" dirty="0"/>
          </a:p>
        </p:txBody>
      </p:sp>
      <p:sp>
        <p:nvSpPr>
          <p:cNvPr id="5" name="内容占位符 2">
            <a:extLst>
              <a:ext uri="{FF2B5EF4-FFF2-40B4-BE49-F238E27FC236}">
                <a16:creationId xmlns:a16="http://schemas.microsoft.com/office/drawing/2014/main" id="{EB9EE2DB-3CB7-D98C-05E4-4CBFCFB03446}"/>
              </a:ext>
            </a:extLst>
          </p:cNvPr>
          <p:cNvSpPr txBox="1">
            <a:spLocks/>
          </p:cNvSpPr>
          <p:nvPr/>
        </p:nvSpPr>
        <p:spPr>
          <a:xfrm>
            <a:off x="502442" y="1303324"/>
            <a:ext cx="8137922" cy="41752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MADDPG</a:t>
            </a:r>
            <a:r>
              <a:rPr lang="zh-CN" altLang="en-US" dirty="0"/>
              <a:t>的算法流程如下：</a:t>
            </a:r>
            <a:endParaRPr lang="en-US" altLang="zh-CN" dirty="0"/>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505D0923-3A53-6849-1DAE-DE41AB3D6F50}"/>
                  </a:ext>
                </a:extLst>
              </p:cNvPr>
              <p:cNvSpPr txBox="1">
                <a:spLocks/>
              </p:cNvSpPr>
              <p:nvPr/>
            </p:nvSpPr>
            <p:spPr>
              <a:xfrm>
                <a:off x="819150" y="1872748"/>
                <a:ext cx="7821214" cy="4312151"/>
              </a:xfrm>
              <a:prstGeom prst="rect">
                <a:avLst/>
              </a:prstGeom>
            </p:spPr>
            <p:txBody>
              <a:bodyPr vert="horz" lIns="91440" tIns="45720" rIns="91440" bIns="45720" rtlCol="0">
                <a:normAutofit fontScale="92500" lnSpcReduction="2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zh-CN" altLang="en-US" b="0" i="0" dirty="0">
                    <a:solidFill>
                      <a:srgbClr val="333333"/>
                    </a:solidFill>
                    <a:effectLst/>
                    <a:latin typeface="Helvetica Neue"/>
                    <a:ea typeface="阿里巴巴普惠体 R" panose="00020600040101010101"/>
                  </a:rPr>
                  <a:t>随机初始化每个智能体的</a:t>
                </a:r>
                <a:r>
                  <a:rPr lang="en-US" altLang="zh-CN" b="0" i="0" dirty="0">
                    <a:solidFill>
                      <a:srgbClr val="333333"/>
                    </a:solidFill>
                    <a:effectLst/>
                    <a:latin typeface="Helvetica Neue"/>
                    <a:ea typeface="阿里巴巴普惠体 R" panose="00020600040101010101"/>
                  </a:rPr>
                  <a:t>Actor</a:t>
                </a:r>
                <a:r>
                  <a:rPr lang="zh-CN" altLang="en-US" b="0" i="0" dirty="0">
                    <a:solidFill>
                      <a:srgbClr val="333333"/>
                    </a:solidFill>
                    <a:effectLst/>
                    <a:latin typeface="Helvetica Neue"/>
                    <a:ea typeface="阿里巴巴普惠体 R" panose="00020600040101010101"/>
                  </a:rPr>
                  <a:t>网络和</a:t>
                </a:r>
                <a:r>
                  <a:rPr lang="en-US" altLang="zh-CN" b="0" i="0" dirty="0">
                    <a:solidFill>
                      <a:srgbClr val="333333"/>
                    </a:solidFill>
                    <a:effectLst/>
                    <a:latin typeface="Helvetica Neue"/>
                    <a:ea typeface="阿里巴巴普惠体 R" panose="00020600040101010101"/>
                  </a:rPr>
                  <a:t>Critic</a:t>
                </a:r>
                <a:r>
                  <a:rPr lang="zh-CN" altLang="en-US" b="0" i="0" dirty="0">
                    <a:solidFill>
                      <a:srgbClr val="333333"/>
                    </a:solidFill>
                    <a:effectLst/>
                    <a:latin typeface="Helvetica Neue"/>
                    <a:ea typeface="阿里巴巴普惠体 R" panose="00020600040101010101"/>
                  </a:rPr>
                  <a:t>网络</a:t>
                </a:r>
              </a:p>
              <a:p>
                <a:pPr algn="l">
                  <a:buFont typeface="Arial" panose="020B0604020202020204" pitchFamily="34" charset="0"/>
                  <a:buChar char="•"/>
                </a:pPr>
                <a:r>
                  <a:rPr lang="en-US" altLang="zh-CN" b="1" i="0" dirty="0">
                    <a:solidFill>
                      <a:srgbClr val="333333"/>
                    </a:solidFill>
                    <a:effectLst/>
                    <a:latin typeface="Helvetica Neue"/>
                    <a:ea typeface="阿里巴巴普惠体 R" panose="00020600040101010101"/>
                  </a:rPr>
                  <a:t>for</a:t>
                </a:r>
                <a:r>
                  <a:rPr lang="zh-CN" altLang="en-US" b="0" i="0" dirty="0">
                    <a:solidFill>
                      <a:srgbClr val="333333"/>
                    </a:solidFill>
                    <a:effectLst/>
                    <a:latin typeface="Helvetica Neue"/>
                    <a:ea typeface="阿里巴巴普惠体 R" panose="00020600040101010101"/>
                  </a:rPr>
                  <a:t> 序列 </a:t>
                </a:r>
                <a14:m>
                  <m:oMath xmlns:m="http://schemas.openxmlformats.org/officeDocument/2006/math">
                    <m:r>
                      <a:rPr lang="en-US" altLang="zh-CN" b="0" i="1" dirty="0" smtClean="0">
                        <a:solidFill>
                          <a:srgbClr val="333333"/>
                        </a:solidFill>
                        <a:effectLst/>
                        <a:latin typeface="Cambria Math" panose="02040503050406030204" pitchFamily="18" charset="0"/>
                      </a:rPr>
                      <m:t>𝑒</m:t>
                    </m:r>
                    <m:r>
                      <a:rPr lang="en-US" altLang="zh-CN" b="0" i="1" dirty="0" smtClean="0">
                        <a:solidFill>
                          <a:srgbClr val="333333"/>
                        </a:solidFill>
                        <a:effectLst/>
                        <a:latin typeface="Cambria Math" panose="02040503050406030204" pitchFamily="18" charset="0"/>
                      </a:rPr>
                      <m:t>=1→</m:t>
                    </m:r>
                    <m:r>
                      <a:rPr lang="en-US" altLang="zh-CN" b="0" i="1" dirty="0" smtClean="0">
                        <a:solidFill>
                          <a:srgbClr val="333333"/>
                        </a:solidFill>
                        <a:effectLst/>
                        <a:latin typeface="Cambria Math" panose="02040503050406030204" pitchFamily="18" charset="0"/>
                      </a:rPr>
                      <m:t>𝐸</m:t>
                    </m:r>
                  </m:oMath>
                </a14:m>
                <a:r>
                  <a:rPr lang="en-US" altLang="zh-CN" b="0" i="0" dirty="0">
                    <a:solidFill>
                      <a:srgbClr val="333333"/>
                    </a:solidFill>
                    <a:effectLst/>
                    <a:latin typeface="Helvetica Neue"/>
                    <a:ea typeface="阿里巴巴普惠体 R" panose="00020600040101010101"/>
                  </a:rPr>
                  <a:t> </a:t>
                </a:r>
                <a:r>
                  <a:rPr lang="en-US" altLang="zh-CN" b="1" i="0" dirty="0">
                    <a:solidFill>
                      <a:srgbClr val="333333"/>
                    </a:solidFill>
                    <a:effectLst/>
                    <a:latin typeface="Helvetica Neue"/>
                    <a:ea typeface="阿里巴巴普惠体 R" panose="00020600040101010101"/>
                  </a:rPr>
                  <a:t>do</a:t>
                </a:r>
                <a:endParaRPr lang="zh-CN" altLang="en-US" b="0" i="0" dirty="0">
                  <a:solidFill>
                    <a:srgbClr val="333333"/>
                  </a:solidFill>
                  <a:effectLst/>
                  <a:latin typeface="Helvetica Neue"/>
                  <a:ea typeface="阿里巴巴普惠体 R" panose="00020600040101010101"/>
                </a:endParaRPr>
              </a:p>
              <a:p>
                <a:pPr algn="l">
                  <a:buFont typeface="Arial" panose="020B0604020202020204" pitchFamily="34" charset="0"/>
                  <a:buChar char="•"/>
                </a:pPr>
                <a:r>
                  <a:rPr lang="zh-CN" altLang="en-US" b="0" i="0" dirty="0">
                    <a:solidFill>
                      <a:srgbClr val="333333"/>
                    </a:solidFill>
                    <a:effectLst/>
                    <a:latin typeface="Helvetica Neue"/>
                    <a:ea typeface="阿里巴巴普惠体 R" panose="00020600040101010101"/>
                  </a:rPr>
                  <a:t>初始化一个随机过程</a:t>
                </a:r>
                <a14:m>
                  <m:oMath xmlns:m="http://schemas.openxmlformats.org/officeDocument/2006/math">
                    <m:r>
                      <a:rPr lang="en-US" altLang="zh-CN" b="0" i="1" dirty="0" smtClean="0">
                        <a:solidFill>
                          <a:srgbClr val="333333"/>
                        </a:solidFill>
                        <a:effectLst/>
                        <a:latin typeface="Cambria Math" panose="02040503050406030204" pitchFamily="18" charset="0"/>
                        <a:ea typeface="阿里巴巴普惠体 R" panose="00020600040101010101"/>
                      </a:rPr>
                      <m:t>𝑁</m:t>
                    </m:r>
                  </m:oMath>
                </a14:m>
                <a:r>
                  <a:rPr lang="zh-CN" altLang="en-US" b="0" i="0" dirty="0">
                    <a:solidFill>
                      <a:srgbClr val="333333"/>
                    </a:solidFill>
                    <a:effectLst/>
                    <a:latin typeface="Helvetica Neue"/>
                    <a:ea typeface="阿里巴巴普惠体 R" panose="00020600040101010101"/>
                  </a:rPr>
                  <a:t>用于动作探索；</a:t>
                </a:r>
              </a:p>
              <a:p>
                <a:pPr>
                  <a:buFont typeface="Arial" panose="020B0604020202020204" pitchFamily="34" charset="0"/>
                  <a:buChar char="•"/>
                </a:pPr>
                <a:r>
                  <a:rPr lang="zh-CN" altLang="en-US" b="0" i="0" dirty="0">
                    <a:solidFill>
                      <a:srgbClr val="333333"/>
                    </a:solidFill>
                    <a:effectLst/>
                    <a:latin typeface="Helvetica Neue"/>
                    <a:ea typeface="阿里巴巴普惠体 R" panose="00020600040101010101"/>
                  </a:rPr>
                  <a:t>获取所有智能体的初始观测 </a:t>
                </a:r>
                <a14:m>
                  <m:oMath xmlns:m="http://schemas.openxmlformats.org/officeDocument/2006/math">
                    <m:r>
                      <a:rPr lang="en-US" altLang="zh-CN" b="1" dirty="0">
                        <a:solidFill>
                          <a:srgbClr val="333333"/>
                        </a:solidFill>
                        <a:latin typeface="Cambria Math" panose="02040503050406030204" pitchFamily="18" charset="0"/>
                        <a:ea typeface="阿里巴巴普惠体 R" panose="00020600040101010101"/>
                      </a:rPr>
                      <m:t>𝐱</m:t>
                    </m:r>
                  </m:oMath>
                </a14:m>
                <a:r>
                  <a:rPr lang="zh-CN" altLang="en-US" b="0" i="0" dirty="0">
                    <a:solidFill>
                      <a:srgbClr val="333333"/>
                    </a:solidFill>
                    <a:effectLst/>
                    <a:latin typeface="Helvetica Neue"/>
                    <a:ea typeface="阿里巴巴普惠体 R" panose="00020600040101010101"/>
                  </a:rPr>
                  <a:t>；</a:t>
                </a:r>
              </a:p>
              <a:p>
                <a:pPr lvl="1"/>
                <a:r>
                  <a:rPr lang="en-US" altLang="zh-CN" b="1" i="0" dirty="0">
                    <a:solidFill>
                      <a:srgbClr val="333333"/>
                    </a:solidFill>
                    <a:effectLst/>
                    <a:latin typeface="Helvetica Neue"/>
                    <a:ea typeface="阿里巴巴普惠体 R" panose="00020600040101010101"/>
                  </a:rPr>
                  <a:t>for</a:t>
                </a:r>
                <a:r>
                  <a:rPr lang="zh-CN" altLang="en-US" b="0" i="0" dirty="0">
                    <a:solidFill>
                      <a:srgbClr val="333333"/>
                    </a:solidFill>
                    <a:effectLst/>
                    <a:latin typeface="Helvetica Neue"/>
                    <a:ea typeface="阿里巴巴普惠体 R" panose="00020600040101010101"/>
                  </a:rPr>
                  <a:t> </a:t>
                </a:r>
                <a14:m>
                  <m:oMath xmlns:m="http://schemas.openxmlformats.org/officeDocument/2006/math">
                    <m:r>
                      <a:rPr lang="en-US" altLang="zh-CN" b="0" i="1" dirty="0" smtClean="0">
                        <a:solidFill>
                          <a:srgbClr val="333333"/>
                        </a:solidFill>
                        <a:effectLst/>
                        <a:latin typeface="Cambria Math" panose="02040503050406030204" pitchFamily="18" charset="0"/>
                      </a:rPr>
                      <m:t>𝑡</m:t>
                    </m:r>
                    <m:r>
                      <a:rPr lang="en-US" altLang="zh-CN" b="0" i="1" dirty="0" smtClean="0">
                        <a:solidFill>
                          <a:srgbClr val="333333"/>
                        </a:solidFill>
                        <a:effectLst/>
                        <a:latin typeface="Cambria Math" panose="02040503050406030204" pitchFamily="18" charset="0"/>
                      </a:rPr>
                      <m:t>=1→</m:t>
                    </m:r>
                    <m:r>
                      <a:rPr lang="en-US" altLang="zh-CN" b="0" i="1" dirty="0" smtClean="0">
                        <a:solidFill>
                          <a:srgbClr val="333333"/>
                        </a:solidFill>
                        <a:effectLst/>
                        <a:latin typeface="Cambria Math" panose="02040503050406030204" pitchFamily="18" charset="0"/>
                      </a:rPr>
                      <m:t>𝑇</m:t>
                    </m:r>
                  </m:oMath>
                </a14:m>
                <a:r>
                  <a:rPr lang="en-US" altLang="zh-CN" b="0" i="0" dirty="0">
                    <a:solidFill>
                      <a:srgbClr val="333333"/>
                    </a:solidFill>
                    <a:effectLst/>
                    <a:latin typeface="Helvetica Neue"/>
                    <a:ea typeface="阿里巴巴普惠体 R" panose="00020600040101010101"/>
                  </a:rPr>
                  <a:t> </a:t>
                </a:r>
                <a:r>
                  <a:rPr lang="en-US" altLang="zh-CN" b="1" i="0" dirty="0">
                    <a:solidFill>
                      <a:srgbClr val="333333"/>
                    </a:solidFill>
                    <a:effectLst/>
                    <a:latin typeface="Helvetica Neue"/>
                    <a:ea typeface="阿里巴巴普惠体 R" panose="00020600040101010101"/>
                  </a:rPr>
                  <a:t>do</a:t>
                </a:r>
                <a:r>
                  <a:rPr lang="zh-CN" altLang="en-US" b="0" i="0" dirty="0">
                    <a:solidFill>
                      <a:srgbClr val="333333"/>
                    </a:solidFill>
                    <a:effectLst/>
                    <a:latin typeface="Helvetica Neue"/>
                    <a:ea typeface="阿里巴巴普惠体 R" panose="00020600040101010101"/>
                  </a:rPr>
                  <a:t>：</a:t>
                </a:r>
              </a:p>
              <a:p>
                <a:pPr lvl="2"/>
                <a:r>
                  <a:rPr lang="zh-CN" altLang="en-US" b="0" i="0" dirty="0">
                    <a:solidFill>
                      <a:srgbClr val="333333"/>
                    </a:solidFill>
                    <a:effectLst/>
                    <a:latin typeface="Helvetica Neue"/>
                    <a:ea typeface="阿里巴巴普惠体 R" panose="00020600040101010101"/>
                  </a:rPr>
                  <a:t>对于每个智能体 </a:t>
                </a:r>
                <a14:m>
                  <m:oMath xmlns:m="http://schemas.openxmlformats.org/officeDocument/2006/math">
                    <m:r>
                      <a:rPr lang="en-US" altLang="zh-CN" b="0" i="1" dirty="0" smtClean="0">
                        <a:solidFill>
                          <a:srgbClr val="333333"/>
                        </a:solidFill>
                        <a:effectLst/>
                        <a:latin typeface="Cambria Math" panose="02040503050406030204" pitchFamily="18" charset="0"/>
                        <a:ea typeface="阿里巴巴普惠体 R" panose="00020600040101010101"/>
                      </a:rPr>
                      <m:t>𝑖</m:t>
                    </m:r>
                  </m:oMath>
                </a14:m>
                <a:r>
                  <a:rPr lang="zh-CN" altLang="en-US" b="0" i="0" dirty="0">
                    <a:solidFill>
                      <a:srgbClr val="333333"/>
                    </a:solidFill>
                    <a:effectLst/>
                    <a:latin typeface="Helvetica Neue"/>
                    <a:ea typeface="阿里巴巴普惠体 R" panose="00020600040101010101"/>
                  </a:rPr>
                  <a:t>，用当前的策略选择一个动作</a:t>
                </a:r>
                <a14:m>
                  <m:oMath xmlns:m="http://schemas.openxmlformats.org/officeDocument/2006/math">
                    <m:sSub>
                      <m:sSubPr>
                        <m:ctrlPr>
                          <a:rPr lang="en-US" altLang="zh-CN" b="0" i="1" dirty="0" smtClean="0">
                            <a:solidFill>
                              <a:srgbClr val="333333"/>
                            </a:solidFill>
                            <a:effectLst/>
                            <a:latin typeface="Cambria Math" panose="02040503050406030204" pitchFamily="18" charset="0"/>
                            <a:ea typeface="阿里巴巴普惠体 R" panose="00020600040101010101"/>
                          </a:rPr>
                        </m:ctrlPr>
                      </m:sSubPr>
                      <m:e>
                        <m:r>
                          <a:rPr lang="en-US" altLang="zh-CN" b="0" i="1" dirty="0" smtClean="0">
                            <a:solidFill>
                              <a:srgbClr val="333333"/>
                            </a:solidFill>
                            <a:effectLst/>
                            <a:latin typeface="Cambria Math" panose="02040503050406030204" pitchFamily="18" charset="0"/>
                            <a:ea typeface="阿里巴巴普惠体 R" panose="00020600040101010101"/>
                          </a:rPr>
                          <m:t>𝑎</m:t>
                        </m:r>
                      </m:e>
                      <m:sub>
                        <m:r>
                          <a:rPr lang="en-US" altLang="zh-CN" b="0" i="1" dirty="0" smtClean="0">
                            <a:solidFill>
                              <a:srgbClr val="333333"/>
                            </a:solidFill>
                            <a:effectLst/>
                            <a:latin typeface="Cambria Math" panose="02040503050406030204" pitchFamily="18" charset="0"/>
                            <a:ea typeface="阿里巴巴普惠体 R" panose="00020600040101010101"/>
                          </a:rPr>
                          <m:t>𝑖</m:t>
                        </m:r>
                      </m:sub>
                    </m:sSub>
                    <m:r>
                      <a:rPr lang="en-US" altLang="zh-CN" b="0" i="1" dirty="0" smtClean="0">
                        <a:solidFill>
                          <a:srgbClr val="333333"/>
                        </a:solidFill>
                        <a:effectLst/>
                        <a:latin typeface="Cambria Math" panose="02040503050406030204" pitchFamily="18" charset="0"/>
                        <a:ea typeface="阿里巴巴普惠体 R" panose="00020600040101010101"/>
                      </a:rPr>
                      <m:t>=</m:t>
                    </m:r>
                    <m:sSub>
                      <m:sSubPr>
                        <m:ctrlPr>
                          <a:rPr lang="en-US" altLang="zh-CN" b="0" i="1" dirty="0" smtClean="0">
                            <a:solidFill>
                              <a:srgbClr val="333333"/>
                            </a:solidFill>
                            <a:effectLst/>
                            <a:latin typeface="Cambria Math" panose="02040503050406030204" pitchFamily="18" charset="0"/>
                            <a:ea typeface="阿里巴巴普惠体 R" panose="00020600040101010101"/>
                          </a:rPr>
                        </m:ctrlPr>
                      </m:sSubPr>
                      <m:e>
                        <m:r>
                          <a:rPr lang="en-US" altLang="zh-CN" b="0" i="1" dirty="0" err="1" smtClean="0">
                            <a:solidFill>
                              <a:srgbClr val="333333"/>
                            </a:solidFill>
                            <a:effectLst/>
                            <a:latin typeface="Cambria Math" panose="02040503050406030204" pitchFamily="18" charset="0"/>
                            <a:ea typeface="阿里巴巴普惠体 R" panose="00020600040101010101"/>
                          </a:rPr>
                          <m:t>𝜇</m:t>
                        </m:r>
                      </m:e>
                      <m:sub>
                        <m:sSub>
                          <m:sSubPr>
                            <m:ctrlPr>
                              <a:rPr lang="en-US" altLang="zh-CN" b="0" i="1" dirty="0" smtClean="0">
                                <a:solidFill>
                                  <a:srgbClr val="333333"/>
                                </a:solidFill>
                                <a:latin typeface="Cambria Math" panose="02040503050406030204" pitchFamily="18" charset="0"/>
                                <a:ea typeface="阿里巴巴普惠体 R" panose="00020600040101010101"/>
                              </a:rPr>
                            </m:ctrlPr>
                          </m:sSubPr>
                          <m:e>
                            <m:r>
                              <a:rPr lang="en-US" altLang="zh-CN" i="1" dirty="0">
                                <a:solidFill>
                                  <a:srgbClr val="333333"/>
                                </a:solidFill>
                                <a:latin typeface="Cambria Math" panose="02040503050406030204" pitchFamily="18" charset="0"/>
                                <a:ea typeface="阿里巴巴普惠体 R" panose="00020600040101010101"/>
                              </a:rPr>
                              <m:t>𝜃</m:t>
                            </m:r>
                          </m:e>
                          <m:sub>
                            <m:r>
                              <a:rPr lang="en-US" altLang="zh-CN" i="1" dirty="0">
                                <a:solidFill>
                                  <a:srgbClr val="333333"/>
                                </a:solidFill>
                                <a:latin typeface="Cambria Math" panose="02040503050406030204" pitchFamily="18" charset="0"/>
                                <a:ea typeface="阿里巴巴普惠体 R" panose="00020600040101010101"/>
                              </a:rPr>
                              <m:t>𝑖</m:t>
                            </m:r>
                          </m:sub>
                        </m:sSub>
                      </m:sub>
                    </m:sSub>
                    <m:r>
                      <a:rPr lang="en-US" altLang="zh-CN" b="0" i="1" dirty="0" smtClean="0">
                        <a:solidFill>
                          <a:srgbClr val="333333"/>
                        </a:solidFill>
                        <a:effectLst/>
                        <a:latin typeface="Cambria Math" panose="02040503050406030204" pitchFamily="18" charset="0"/>
                        <a:ea typeface="阿里巴巴普惠体 R" panose="00020600040101010101"/>
                      </a:rPr>
                      <m:t> </m:t>
                    </m:r>
                    <m:d>
                      <m:dPr>
                        <m:ctrlPr>
                          <a:rPr lang="en-US" altLang="zh-CN" b="0" i="1" dirty="0" smtClean="0">
                            <a:solidFill>
                              <a:srgbClr val="333333"/>
                            </a:solidFill>
                            <a:effectLst/>
                            <a:latin typeface="Cambria Math" panose="02040503050406030204" pitchFamily="18" charset="0"/>
                            <a:ea typeface="阿里巴巴普惠体 R" panose="00020600040101010101"/>
                          </a:rPr>
                        </m:ctrlPr>
                      </m:dPr>
                      <m:e>
                        <m:sSub>
                          <m:sSubPr>
                            <m:ctrlPr>
                              <a:rPr lang="en-US" altLang="zh-CN" b="0" i="1" dirty="0" smtClean="0">
                                <a:solidFill>
                                  <a:srgbClr val="333333"/>
                                </a:solidFill>
                                <a:effectLst/>
                                <a:latin typeface="Cambria Math" panose="02040503050406030204" pitchFamily="18" charset="0"/>
                                <a:ea typeface="阿里巴巴普惠体 R" panose="00020600040101010101"/>
                              </a:rPr>
                            </m:ctrlPr>
                          </m:sSubPr>
                          <m:e>
                            <m:r>
                              <a:rPr lang="en-US" altLang="zh-CN" b="0" i="1" dirty="0" smtClean="0">
                                <a:solidFill>
                                  <a:srgbClr val="333333"/>
                                </a:solidFill>
                                <a:effectLst/>
                                <a:latin typeface="Cambria Math" panose="02040503050406030204" pitchFamily="18" charset="0"/>
                                <a:ea typeface="阿里巴巴普惠体 R" panose="00020600040101010101"/>
                              </a:rPr>
                              <m:t>𝑜</m:t>
                            </m:r>
                          </m:e>
                          <m:sub>
                            <m:r>
                              <a:rPr lang="en-US" altLang="zh-CN" b="0" i="1" dirty="0" smtClean="0">
                                <a:solidFill>
                                  <a:srgbClr val="333333"/>
                                </a:solidFill>
                                <a:effectLst/>
                                <a:latin typeface="Cambria Math" panose="02040503050406030204" pitchFamily="18" charset="0"/>
                                <a:ea typeface="阿里巴巴普惠体 R" panose="00020600040101010101"/>
                              </a:rPr>
                              <m:t>𝑖</m:t>
                            </m:r>
                          </m:sub>
                        </m:sSub>
                      </m:e>
                    </m:d>
                    <m:r>
                      <a:rPr lang="en-US" altLang="zh-CN" b="0" i="1" dirty="0" smtClean="0">
                        <a:solidFill>
                          <a:srgbClr val="333333"/>
                        </a:solidFill>
                        <a:effectLst/>
                        <a:latin typeface="Cambria Math" panose="02040503050406030204" pitchFamily="18" charset="0"/>
                        <a:ea typeface="阿里巴巴普惠体 R" panose="00020600040101010101"/>
                      </a:rPr>
                      <m:t>+</m:t>
                    </m:r>
                    <m:sSub>
                      <m:sSubPr>
                        <m:ctrlPr>
                          <a:rPr lang="en-US" altLang="zh-CN" b="0" i="1" dirty="0" smtClean="0">
                            <a:solidFill>
                              <a:srgbClr val="333333"/>
                            </a:solidFill>
                            <a:effectLst/>
                            <a:latin typeface="Cambria Math" panose="02040503050406030204" pitchFamily="18" charset="0"/>
                            <a:ea typeface="阿里巴巴普惠体 R" panose="00020600040101010101"/>
                          </a:rPr>
                        </m:ctrlPr>
                      </m:sSubPr>
                      <m:e>
                        <m:r>
                          <a:rPr lang="zh-CN" altLang="en-US" b="0" i="1" dirty="0" smtClean="0">
                            <a:solidFill>
                              <a:srgbClr val="333333"/>
                            </a:solidFill>
                            <a:effectLst/>
                            <a:latin typeface="Cambria Math" panose="02040503050406030204" pitchFamily="18" charset="0"/>
                            <a:ea typeface="阿里巴巴普惠体 R" panose="00020600040101010101"/>
                          </a:rPr>
                          <m:t>𝒩</m:t>
                        </m:r>
                      </m:e>
                      <m:sub>
                        <m:r>
                          <a:rPr lang="en-US" altLang="zh-CN" b="0" i="1" dirty="0" err="1" smtClean="0">
                            <a:solidFill>
                              <a:srgbClr val="333333"/>
                            </a:solidFill>
                            <a:effectLst/>
                            <a:latin typeface="Cambria Math" panose="02040503050406030204" pitchFamily="18" charset="0"/>
                            <a:ea typeface="阿里巴巴普惠体 R" panose="00020600040101010101"/>
                          </a:rPr>
                          <m:t>𝑡</m:t>
                        </m:r>
                      </m:sub>
                    </m:sSub>
                  </m:oMath>
                </a14:m>
                <a:r>
                  <a:rPr lang="zh-CN" altLang="en-US" b="0" i="0" dirty="0">
                    <a:solidFill>
                      <a:srgbClr val="333333"/>
                    </a:solidFill>
                    <a:effectLst/>
                    <a:latin typeface="Helvetica Neue"/>
                    <a:ea typeface="阿里巴巴普惠体 R" panose="00020600040101010101"/>
                  </a:rPr>
                  <a:t>；</a:t>
                </a:r>
              </a:p>
              <a:p>
                <a:pPr lvl="2"/>
                <a:r>
                  <a:rPr lang="zh-CN" altLang="en-US" b="0" i="0" dirty="0">
                    <a:solidFill>
                      <a:srgbClr val="333333"/>
                    </a:solidFill>
                    <a:effectLst/>
                    <a:latin typeface="Helvetica Neue"/>
                    <a:ea typeface="阿里巴巴普惠体 R" panose="00020600040101010101"/>
                  </a:rPr>
                  <a:t>执行动作</a:t>
                </a:r>
                <a14:m>
                  <m:oMath xmlns:m="http://schemas.openxmlformats.org/officeDocument/2006/math">
                    <m:r>
                      <a:rPr lang="en-US" altLang="zh-CN" b="0" i="1" dirty="0" smtClean="0">
                        <a:solidFill>
                          <a:srgbClr val="333333"/>
                        </a:solidFill>
                        <a:effectLst/>
                        <a:latin typeface="Cambria Math" panose="02040503050406030204" pitchFamily="18" charset="0"/>
                        <a:ea typeface="阿里巴巴普惠体 R" panose="00020600040101010101"/>
                      </a:rPr>
                      <m:t>𝑎</m:t>
                    </m:r>
                    <m:r>
                      <a:rPr lang="en-US" altLang="zh-CN" b="0" i="1" dirty="0" smtClean="0">
                        <a:solidFill>
                          <a:srgbClr val="333333"/>
                        </a:solidFill>
                        <a:effectLst/>
                        <a:latin typeface="Cambria Math" panose="02040503050406030204" pitchFamily="18" charset="0"/>
                        <a:ea typeface="阿里巴巴普惠体 R" panose="00020600040101010101"/>
                      </a:rPr>
                      <m:t>=(</m:t>
                    </m:r>
                    <m:sSub>
                      <m:sSubPr>
                        <m:ctrlPr>
                          <a:rPr lang="en-US" altLang="zh-CN" b="0" i="1" dirty="0" smtClean="0">
                            <a:solidFill>
                              <a:srgbClr val="333333"/>
                            </a:solidFill>
                            <a:effectLst/>
                            <a:latin typeface="Cambria Math" panose="02040503050406030204" pitchFamily="18" charset="0"/>
                            <a:ea typeface="阿里巴巴普惠体 R" panose="00020600040101010101"/>
                          </a:rPr>
                        </m:ctrlPr>
                      </m:sSubPr>
                      <m:e>
                        <m:r>
                          <a:rPr lang="en-US" altLang="zh-CN" b="0" i="1" dirty="0" smtClean="0">
                            <a:solidFill>
                              <a:srgbClr val="333333"/>
                            </a:solidFill>
                            <a:effectLst/>
                            <a:latin typeface="Cambria Math" panose="02040503050406030204" pitchFamily="18" charset="0"/>
                            <a:ea typeface="阿里巴巴普惠体 R" panose="00020600040101010101"/>
                          </a:rPr>
                          <m:t>𝑎</m:t>
                        </m:r>
                      </m:e>
                      <m:sub>
                        <m:r>
                          <a:rPr lang="en-US" altLang="zh-CN" b="0" i="1" dirty="0" smtClean="0">
                            <a:solidFill>
                              <a:srgbClr val="333333"/>
                            </a:solidFill>
                            <a:effectLst/>
                            <a:latin typeface="Cambria Math" panose="02040503050406030204" pitchFamily="18" charset="0"/>
                            <a:ea typeface="阿里巴巴普惠体 R" panose="00020600040101010101"/>
                          </a:rPr>
                          <m:t>1</m:t>
                        </m:r>
                      </m:sub>
                    </m:sSub>
                    <m:r>
                      <a:rPr lang="en-US" altLang="zh-CN" b="0" i="1" dirty="0" smtClean="0">
                        <a:solidFill>
                          <a:srgbClr val="333333"/>
                        </a:solidFill>
                        <a:effectLst/>
                        <a:latin typeface="Cambria Math" panose="02040503050406030204" pitchFamily="18" charset="0"/>
                        <a:ea typeface="阿里巴巴普惠体 R" panose="00020600040101010101"/>
                      </a:rPr>
                      <m:t>,…,</m:t>
                    </m:r>
                    <m:sSub>
                      <m:sSubPr>
                        <m:ctrlPr>
                          <a:rPr lang="en-US" altLang="zh-CN" b="0" i="1" dirty="0" smtClean="0">
                            <a:solidFill>
                              <a:srgbClr val="333333"/>
                            </a:solidFill>
                            <a:effectLst/>
                            <a:latin typeface="Cambria Math" panose="02040503050406030204" pitchFamily="18" charset="0"/>
                            <a:ea typeface="阿里巴巴普惠体 R" panose="00020600040101010101"/>
                          </a:rPr>
                        </m:ctrlPr>
                      </m:sSubPr>
                      <m:e>
                        <m:r>
                          <a:rPr lang="en-US" altLang="zh-CN" b="0" i="1" dirty="0" err="1" smtClean="0">
                            <a:solidFill>
                              <a:srgbClr val="333333"/>
                            </a:solidFill>
                            <a:effectLst/>
                            <a:latin typeface="Cambria Math" panose="02040503050406030204" pitchFamily="18" charset="0"/>
                            <a:ea typeface="阿里巴巴普惠体 R" panose="00020600040101010101"/>
                          </a:rPr>
                          <m:t>𝑎</m:t>
                        </m:r>
                      </m:e>
                      <m:sub>
                        <m:r>
                          <a:rPr lang="en-US" altLang="zh-CN" i="1" dirty="0">
                            <a:solidFill>
                              <a:srgbClr val="333333"/>
                            </a:solidFill>
                            <a:latin typeface="Cambria Math" panose="02040503050406030204" pitchFamily="18" charset="0"/>
                            <a:ea typeface="阿里巴巴普惠体 R" panose="00020600040101010101"/>
                          </a:rPr>
                          <m:t>𝑁</m:t>
                        </m:r>
                      </m:sub>
                    </m:sSub>
                    <m:r>
                      <a:rPr lang="en-US" altLang="zh-CN" b="0" i="1" dirty="0" smtClean="0">
                        <a:solidFill>
                          <a:srgbClr val="333333"/>
                        </a:solidFill>
                        <a:effectLst/>
                        <a:latin typeface="Cambria Math" panose="02040503050406030204" pitchFamily="18" charset="0"/>
                        <a:ea typeface="阿里巴巴普惠体 R" panose="00020600040101010101"/>
                      </a:rPr>
                      <m:t>) </m:t>
                    </m:r>
                  </m:oMath>
                </a14:m>
                <a:r>
                  <a:rPr lang="zh-CN" altLang="en-US" b="0" i="0" dirty="0">
                    <a:solidFill>
                      <a:srgbClr val="333333"/>
                    </a:solidFill>
                    <a:effectLst/>
                    <a:latin typeface="Helvetica Neue"/>
                    <a:ea typeface="阿里巴巴普惠体 R" panose="00020600040101010101"/>
                  </a:rPr>
                  <a:t>并且获得奖励</a:t>
                </a:r>
                <a14:m>
                  <m:oMath xmlns:m="http://schemas.openxmlformats.org/officeDocument/2006/math">
                    <m:r>
                      <a:rPr lang="en-US" altLang="zh-CN" b="0" i="1" dirty="0" smtClean="0">
                        <a:solidFill>
                          <a:srgbClr val="333333"/>
                        </a:solidFill>
                        <a:effectLst/>
                        <a:latin typeface="Cambria Math" panose="02040503050406030204" pitchFamily="18" charset="0"/>
                        <a:ea typeface="阿里巴巴普惠体 R" panose="00020600040101010101"/>
                      </a:rPr>
                      <m:t>𝑟</m:t>
                    </m:r>
                  </m:oMath>
                </a14:m>
                <a:r>
                  <a:rPr lang="zh-CN" altLang="en-US" b="0" i="0" dirty="0">
                    <a:solidFill>
                      <a:srgbClr val="333333"/>
                    </a:solidFill>
                    <a:effectLst/>
                    <a:latin typeface="Helvetica Neue"/>
                    <a:ea typeface="阿里巴巴普惠体 R" panose="00020600040101010101"/>
                  </a:rPr>
                  <a:t>和新的观测</a:t>
                </a:r>
                <a14:m>
                  <m:oMath xmlns:m="http://schemas.openxmlformats.org/officeDocument/2006/math">
                    <m:r>
                      <a:rPr lang="en-US" altLang="zh-CN" b="1" i="0" dirty="0" smtClean="0">
                        <a:solidFill>
                          <a:srgbClr val="333333"/>
                        </a:solidFill>
                        <a:effectLst/>
                        <a:latin typeface="Cambria Math" panose="02040503050406030204" pitchFamily="18" charset="0"/>
                        <a:ea typeface="阿里巴巴普惠体 R" panose="00020600040101010101"/>
                      </a:rPr>
                      <m:t>𝐱</m:t>
                    </m:r>
                    <m:r>
                      <a:rPr lang="en-US" altLang="zh-CN" b="0" i="1" dirty="0" smtClean="0">
                        <a:solidFill>
                          <a:srgbClr val="333333"/>
                        </a:solidFill>
                        <a:effectLst/>
                        <a:latin typeface="Cambria Math" panose="02040503050406030204" pitchFamily="18" charset="0"/>
                        <a:ea typeface="阿里巴巴普惠体 R" panose="00020600040101010101"/>
                      </a:rPr>
                      <m:t>′</m:t>
                    </m:r>
                  </m:oMath>
                </a14:m>
                <a:r>
                  <a:rPr lang="zh-CN" altLang="en-US" b="0" i="0" dirty="0">
                    <a:solidFill>
                      <a:srgbClr val="333333"/>
                    </a:solidFill>
                    <a:effectLst/>
                    <a:latin typeface="Helvetica Neue"/>
                    <a:ea typeface="阿里巴巴普惠体 R" panose="00020600040101010101"/>
                  </a:rPr>
                  <a:t>；</a:t>
                </a:r>
              </a:p>
              <a:p>
                <a:pPr lvl="2"/>
                <a:r>
                  <a:rPr lang="zh-CN" altLang="en-US" b="0" i="0" dirty="0">
                    <a:solidFill>
                      <a:srgbClr val="333333"/>
                    </a:solidFill>
                    <a:effectLst/>
                    <a:latin typeface="Helvetica Neue"/>
                    <a:ea typeface="阿里巴巴普惠体 R" panose="00020600040101010101"/>
                  </a:rPr>
                  <a:t>把</a:t>
                </a:r>
                <a14:m>
                  <m:oMath xmlns:m="http://schemas.openxmlformats.org/officeDocument/2006/math">
                    <m:r>
                      <a:rPr lang="en-US" altLang="zh-CN" b="0" i="1" dirty="0" smtClean="0">
                        <a:solidFill>
                          <a:srgbClr val="333333"/>
                        </a:solidFill>
                        <a:effectLst/>
                        <a:latin typeface="Cambria Math" panose="02040503050406030204" pitchFamily="18" charset="0"/>
                        <a:ea typeface="阿里巴巴普惠体 R" panose="00020600040101010101"/>
                      </a:rPr>
                      <m:t>(</m:t>
                    </m:r>
                    <m:r>
                      <a:rPr lang="en-US" altLang="zh-CN" b="1" dirty="0">
                        <a:solidFill>
                          <a:srgbClr val="333333"/>
                        </a:solidFill>
                        <a:latin typeface="Cambria Math" panose="02040503050406030204" pitchFamily="18" charset="0"/>
                        <a:ea typeface="阿里巴巴普惠体 R" panose="00020600040101010101"/>
                      </a:rPr>
                      <m:t>𝐱</m:t>
                    </m:r>
                    <m:r>
                      <a:rPr lang="en-US" altLang="zh-CN" b="0" i="1" dirty="0" err="1" smtClean="0">
                        <a:solidFill>
                          <a:srgbClr val="333333"/>
                        </a:solidFill>
                        <a:effectLst/>
                        <a:latin typeface="Cambria Math" panose="02040503050406030204" pitchFamily="18" charset="0"/>
                        <a:ea typeface="阿里巴巴普惠体 R" panose="00020600040101010101"/>
                      </a:rPr>
                      <m:t>,</m:t>
                    </m:r>
                    <m:r>
                      <a:rPr lang="en-US" altLang="zh-CN" b="0" i="1" dirty="0" err="1" smtClean="0">
                        <a:solidFill>
                          <a:srgbClr val="333333"/>
                        </a:solidFill>
                        <a:effectLst/>
                        <a:latin typeface="Cambria Math" panose="02040503050406030204" pitchFamily="18" charset="0"/>
                        <a:ea typeface="阿里巴巴普惠体 R" panose="00020600040101010101"/>
                      </a:rPr>
                      <m:t>𝑎</m:t>
                    </m:r>
                    <m:r>
                      <a:rPr lang="en-US" altLang="zh-CN" b="0" i="1" dirty="0" err="1" smtClean="0">
                        <a:solidFill>
                          <a:srgbClr val="333333"/>
                        </a:solidFill>
                        <a:effectLst/>
                        <a:latin typeface="Cambria Math" panose="02040503050406030204" pitchFamily="18" charset="0"/>
                        <a:ea typeface="阿里巴巴普惠体 R" panose="00020600040101010101"/>
                      </a:rPr>
                      <m:t>,</m:t>
                    </m:r>
                    <m:r>
                      <a:rPr lang="en-US" altLang="zh-CN" b="0" i="1" dirty="0" err="1" smtClean="0">
                        <a:solidFill>
                          <a:srgbClr val="333333"/>
                        </a:solidFill>
                        <a:effectLst/>
                        <a:latin typeface="Cambria Math" panose="02040503050406030204" pitchFamily="18" charset="0"/>
                        <a:ea typeface="阿里巴巴普惠体 R" panose="00020600040101010101"/>
                      </a:rPr>
                      <m:t>𝑟</m:t>
                    </m:r>
                    <m:r>
                      <a:rPr lang="en-US" altLang="zh-CN" b="0" i="1" dirty="0" err="1" smtClean="0">
                        <a:solidFill>
                          <a:srgbClr val="333333"/>
                        </a:solidFill>
                        <a:effectLst/>
                        <a:latin typeface="Cambria Math" panose="02040503050406030204" pitchFamily="18" charset="0"/>
                        <a:ea typeface="阿里巴巴普惠体 R" panose="00020600040101010101"/>
                      </a:rPr>
                      <m:t>,</m:t>
                    </m:r>
                    <m:r>
                      <a:rPr lang="en-US" altLang="zh-CN" b="1" dirty="0">
                        <a:solidFill>
                          <a:srgbClr val="333333"/>
                        </a:solidFill>
                        <a:latin typeface="Cambria Math" panose="02040503050406030204" pitchFamily="18" charset="0"/>
                        <a:ea typeface="阿里巴巴普惠体 R" panose="00020600040101010101"/>
                      </a:rPr>
                      <m:t>𝐱</m:t>
                    </m:r>
                    <m:r>
                      <a:rPr lang="en-US" altLang="zh-CN" b="0" i="1" dirty="0" smtClean="0">
                        <a:solidFill>
                          <a:srgbClr val="333333"/>
                        </a:solidFill>
                        <a:effectLst/>
                        <a:latin typeface="Cambria Math" panose="02040503050406030204" pitchFamily="18" charset="0"/>
                        <a:ea typeface="阿里巴巴普惠体 R" panose="00020600040101010101"/>
                      </a:rPr>
                      <m:t>′)</m:t>
                    </m:r>
                  </m:oMath>
                </a14:m>
                <a:r>
                  <a:rPr lang="en-US" altLang="zh-CN" b="0" i="0" dirty="0">
                    <a:solidFill>
                      <a:srgbClr val="333333"/>
                    </a:solidFill>
                    <a:effectLst/>
                    <a:latin typeface="Helvetica Neue"/>
                    <a:ea typeface="阿里巴巴普惠体 R" panose="00020600040101010101"/>
                  </a:rPr>
                  <a:t> </a:t>
                </a:r>
                <a:r>
                  <a:rPr lang="zh-CN" altLang="en-US" b="0" i="0" dirty="0">
                    <a:solidFill>
                      <a:srgbClr val="333333"/>
                    </a:solidFill>
                    <a:effectLst/>
                    <a:latin typeface="Helvetica Neue"/>
                    <a:ea typeface="阿里巴巴普惠体 R" panose="00020600040101010101"/>
                  </a:rPr>
                  <a:t>存到经验回放池</a:t>
                </a:r>
                <a14:m>
                  <m:oMath xmlns:m="http://schemas.openxmlformats.org/officeDocument/2006/math">
                    <m:r>
                      <a:rPr lang="zh-CN" altLang="en-US" b="0" i="1" dirty="0" smtClean="0">
                        <a:solidFill>
                          <a:srgbClr val="333333"/>
                        </a:solidFill>
                        <a:effectLst/>
                        <a:latin typeface="Cambria Math" panose="02040503050406030204" pitchFamily="18" charset="0"/>
                        <a:ea typeface="阿里巴巴普惠体 R" panose="00020600040101010101"/>
                      </a:rPr>
                      <m:t>𝒟</m:t>
                    </m:r>
                  </m:oMath>
                </a14:m>
                <a:r>
                  <a:rPr lang="zh-CN" altLang="en-US" b="0" i="0" dirty="0">
                    <a:solidFill>
                      <a:srgbClr val="333333"/>
                    </a:solidFill>
                    <a:effectLst/>
                    <a:latin typeface="Helvetica Neue"/>
                    <a:ea typeface="阿里巴巴普惠体 R" panose="00020600040101010101"/>
                  </a:rPr>
                  <a:t>中；</a:t>
                </a:r>
              </a:p>
              <a:p>
                <a:pPr lvl="2"/>
                <a:r>
                  <a:rPr lang="zh-CN" altLang="en-US" b="0" i="0" dirty="0">
                    <a:solidFill>
                      <a:srgbClr val="333333"/>
                    </a:solidFill>
                    <a:effectLst/>
                    <a:latin typeface="Helvetica Neue"/>
                    <a:ea typeface="阿里巴巴普惠体 R" panose="00020600040101010101"/>
                  </a:rPr>
                  <a:t>从</a:t>
                </a:r>
                <a14:m>
                  <m:oMath xmlns:m="http://schemas.openxmlformats.org/officeDocument/2006/math">
                    <m:r>
                      <a:rPr lang="zh-CN" altLang="en-US" b="0" i="1" dirty="0" smtClean="0">
                        <a:solidFill>
                          <a:srgbClr val="333333"/>
                        </a:solidFill>
                        <a:effectLst/>
                        <a:latin typeface="Cambria Math" panose="02040503050406030204" pitchFamily="18" charset="0"/>
                        <a:ea typeface="阿里巴巴普惠体 R" panose="00020600040101010101"/>
                      </a:rPr>
                      <m:t>𝒟</m:t>
                    </m:r>
                  </m:oMath>
                </a14:m>
                <a:r>
                  <a:rPr lang="zh-CN" altLang="en-US" b="0" i="0" dirty="0">
                    <a:solidFill>
                      <a:srgbClr val="333333"/>
                    </a:solidFill>
                    <a:effectLst/>
                    <a:latin typeface="Helvetica Neue"/>
                    <a:ea typeface="阿里巴巴普惠体 R" panose="00020600040101010101"/>
                  </a:rPr>
                  <a:t>中随机采样一些数据</a:t>
                </a:r>
                <a:r>
                  <a:rPr lang="en-US" altLang="zh-CN" b="0" i="0" dirty="0">
                    <a:solidFill>
                      <a:srgbClr val="333333"/>
                    </a:solidFill>
                    <a:effectLst/>
                    <a:latin typeface="Helvetica Neue"/>
                    <a:ea typeface="阿里巴巴普惠体 R" panose="00020600040101010101"/>
                  </a:rPr>
                  <a:t>;</a:t>
                </a:r>
              </a:p>
              <a:p>
                <a:pPr lvl="2"/>
                <a:r>
                  <a:rPr lang="zh-CN" altLang="en-US" b="0" i="0" dirty="0">
                    <a:solidFill>
                      <a:srgbClr val="333333"/>
                    </a:solidFill>
                    <a:effectLst/>
                    <a:latin typeface="Helvetica Neue"/>
                    <a:ea typeface="阿里巴巴普惠体 R" panose="00020600040101010101"/>
                  </a:rPr>
                  <a:t>对于每个智能体</a:t>
                </a:r>
                <a14:m>
                  <m:oMath xmlns:m="http://schemas.openxmlformats.org/officeDocument/2006/math">
                    <m:r>
                      <a:rPr lang="en-US" altLang="zh-CN" b="0" i="1" dirty="0" smtClean="0">
                        <a:solidFill>
                          <a:srgbClr val="333333"/>
                        </a:solidFill>
                        <a:effectLst/>
                        <a:latin typeface="Cambria Math" panose="02040503050406030204" pitchFamily="18" charset="0"/>
                        <a:ea typeface="阿里巴巴普惠体 R" panose="00020600040101010101"/>
                      </a:rPr>
                      <m:t>𝑖</m:t>
                    </m:r>
                  </m:oMath>
                </a14:m>
                <a:r>
                  <a:rPr lang="zh-CN" altLang="en-US" b="0" i="0" dirty="0">
                    <a:solidFill>
                      <a:srgbClr val="333333"/>
                    </a:solidFill>
                    <a:effectLst/>
                    <a:latin typeface="Helvetica Neue"/>
                    <a:ea typeface="阿里巴巴普惠体 R" panose="00020600040101010101"/>
                  </a:rPr>
                  <a:t>，中心化训练</a:t>
                </a:r>
                <a:r>
                  <a:rPr lang="en-US" altLang="zh-CN" b="0" i="0" dirty="0">
                    <a:solidFill>
                      <a:srgbClr val="333333"/>
                    </a:solidFill>
                    <a:effectLst/>
                    <a:latin typeface="Helvetica Neue"/>
                    <a:ea typeface="阿里巴巴普惠体 R" panose="00020600040101010101"/>
                  </a:rPr>
                  <a:t>Critic</a:t>
                </a:r>
                <a:r>
                  <a:rPr lang="zh-CN" altLang="en-US" b="0" i="0" dirty="0">
                    <a:solidFill>
                      <a:srgbClr val="333333"/>
                    </a:solidFill>
                    <a:effectLst/>
                    <a:latin typeface="Helvetica Neue"/>
                    <a:ea typeface="阿里巴巴普惠体 R" panose="00020600040101010101"/>
                  </a:rPr>
                  <a:t>网络</a:t>
                </a:r>
              </a:p>
              <a:p>
                <a:pPr lvl="2"/>
                <a:r>
                  <a:rPr lang="zh-CN" altLang="en-US" b="0" i="0" dirty="0">
                    <a:solidFill>
                      <a:srgbClr val="333333"/>
                    </a:solidFill>
                    <a:effectLst/>
                    <a:latin typeface="Helvetica Neue"/>
                    <a:ea typeface="阿里巴巴普惠体 R" panose="00020600040101010101"/>
                  </a:rPr>
                  <a:t>对于每个智能体</a:t>
                </a:r>
                <a14:m>
                  <m:oMath xmlns:m="http://schemas.openxmlformats.org/officeDocument/2006/math">
                    <m:r>
                      <a:rPr lang="en-US" altLang="zh-CN" b="0" i="1" dirty="0" smtClean="0">
                        <a:solidFill>
                          <a:srgbClr val="333333"/>
                        </a:solidFill>
                        <a:effectLst/>
                        <a:latin typeface="Cambria Math" panose="02040503050406030204" pitchFamily="18" charset="0"/>
                        <a:ea typeface="阿里巴巴普惠体 R" panose="00020600040101010101"/>
                      </a:rPr>
                      <m:t>𝑖</m:t>
                    </m:r>
                  </m:oMath>
                </a14:m>
                <a:r>
                  <a:rPr lang="zh-CN" altLang="en-US" b="0" i="0" dirty="0">
                    <a:solidFill>
                      <a:srgbClr val="333333"/>
                    </a:solidFill>
                    <a:effectLst/>
                    <a:latin typeface="Helvetica Neue"/>
                    <a:ea typeface="阿里巴巴普惠体 R" panose="00020600040101010101"/>
                  </a:rPr>
                  <a:t>，训练自身的</a:t>
                </a:r>
                <a:r>
                  <a:rPr lang="en-US" altLang="zh-CN" b="0" i="0" dirty="0">
                    <a:solidFill>
                      <a:srgbClr val="333333"/>
                    </a:solidFill>
                    <a:effectLst/>
                    <a:latin typeface="Helvetica Neue"/>
                    <a:ea typeface="阿里巴巴普惠体 R" panose="00020600040101010101"/>
                  </a:rPr>
                  <a:t>Actor</a:t>
                </a:r>
                <a:r>
                  <a:rPr lang="zh-CN" altLang="en-US" b="0" i="0" dirty="0">
                    <a:solidFill>
                      <a:srgbClr val="333333"/>
                    </a:solidFill>
                    <a:effectLst/>
                    <a:latin typeface="Helvetica Neue"/>
                    <a:ea typeface="阿里巴巴普惠体 R" panose="00020600040101010101"/>
                  </a:rPr>
                  <a:t>网络</a:t>
                </a:r>
              </a:p>
              <a:p>
                <a:pPr lvl="2"/>
                <a:r>
                  <a:rPr lang="zh-CN" altLang="en-US" b="0" i="0" dirty="0">
                    <a:solidFill>
                      <a:srgbClr val="333333"/>
                    </a:solidFill>
                    <a:effectLst/>
                    <a:latin typeface="Helvetica Neue"/>
                    <a:ea typeface="阿里巴巴普惠体 R" panose="00020600040101010101"/>
                  </a:rPr>
                  <a:t>对于每个智能体</a:t>
                </a:r>
                <a14:m>
                  <m:oMath xmlns:m="http://schemas.openxmlformats.org/officeDocument/2006/math">
                    <m:r>
                      <a:rPr lang="en-US" altLang="zh-CN" b="0" i="1" dirty="0" smtClean="0">
                        <a:solidFill>
                          <a:srgbClr val="333333"/>
                        </a:solidFill>
                        <a:effectLst/>
                        <a:latin typeface="Cambria Math" panose="02040503050406030204" pitchFamily="18" charset="0"/>
                        <a:ea typeface="阿里巴巴普惠体 R" panose="00020600040101010101"/>
                      </a:rPr>
                      <m:t>𝑖</m:t>
                    </m:r>
                  </m:oMath>
                </a14:m>
                <a:r>
                  <a:rPr lang="zh-CN" altLang="en-US" b="0" i="0" dirty="0">
                    <a:solidFill>
                      <a:srgbClr val="333333"/>
                    </a:solidFill>
                    <a:effectLst/>
                    <a:latin typeface="Helvetica Neue"/>
                    <a:ea typeface="阿里巴巴普惠体 R" panose="00020600040101010101"/>
                  </a:rPr>
                  <a:t>，更新目标</a:t>
                </a:r>
                <a:r>
                  <a:rPr lang="en-US" altLang="zh-CN" b="0" i="0" dirty="0">
                    <a:solidFill>
                      <a:srgbClr val="333333"/>
                    </a:solidFill>
                    <a:effectLst/>
                    <a:latin typeface="Helvetica Neue"/>
                    <a:ea typeface="阿里巴巴普惠体 R" panose="00020600040101010101"/>
                  </a:rPr>
                  <a:t>Actor</a:t>
                </a:r>
                <a:r>
                  <a:rPr lang="zh-CN" altLang="en-US" b="0" i="0" dirty="0">
                    <a:solidFill>
                      <a:srgbClr val="333333"/>
                    </a:solidFill>
                    <a:effectLst/>
                    <a:latin typeface="Helvetica Neue"/>
                    <a:ea typeface="阿里巴巴普惠体 R" panose="00020600040101010101"/>
                  </a:rPr>
                  <a:t>网络和目标</a:t>
                </a:r>
                <a:r>
                  <a:rPr lang="en-US" altLang="zh-CN" b="0" i="0" dirty="0">
                    <a:solidFill>
                      <a:srgbClr val="333333"/>
                    </a:solidFill>
                    <a:effectLst/>
                    <a:latin typeface="Helvetica Neue"/>
                    <a:ea typeface="阿里巴巴普惠体 R" panose="00020600040101010101"/>
                  </a:rPr>
                  <a:t>Critic</a:t>
                </a:r>
                <a:r>
                  <a:rPr lang="zh-CN" altLang="en-US" b="0" i="0" dirty="0">
                    <a:solidFill>
                      <a:srgbClr val="333333"/>
                    </a:solidFill>
                    <a:effectLst/>
                    <a:latin typeface="Helvetica Neue"/>
                    <a:ea typeface="阿里巴巴普惠体 R" panose="00020600040101010101"/>
                  </a:rPr>
                  <a:t>网络</a:t>
                </a:r>
              </a:p>
              <a:p>
                <a:pPr lvl="1"/>
                <a:r>
                  <a:rPr lang="en-US" altLang="zh-CN" b="1" i="0" dirty="0">
                    <a:solidFill>
                      <a:srgbClr val="333333"/>
                    </a:solidFill>
                    <a:effectLst/>
                    <a:latin typeface="Helvetica Neue"/>
                    <a:ea typeface="阿里巴巴普惠体 R" panose="00020600040101010101"/>
                  </a:rPr>
                  <a:t>end for</a:t>
                </a:r>
                <a:endParaRPr lang="zh-CN" altLang="en-US" b="0" i="0" dirty="0">
                  <a:solidFill>
                    <a:srgbClr val="333333"/>
                  </a:solidFill>
                  <a:effectLst/>
                  <a:latin typeface="Helvetica Neue"/>
                  <a:ea typeface="阿里巴巴普惠体 R" panose="00020600040101010101"/>
                </a:endParaRPr>
              </a:p>
              <a:p>
                <a:pPr algn="l">
                  <a:buFont typeface="Arial" panose="020B0604020202020204" pitchFamily="34" charset="0"/>
                  <a:buChar char="•"/>
                </a:pPr>
                <a:r>
                  <a:rPr lang="en-US" altLang="zh-CN" b="1" i="0" dirty="0">
                    <a:solidFill>
                      <a:srgbClr val="333333"/>
                    </a:solidFill>
                    <a:effectLst/>
                    <a:latin typeface="Helvetica Neue"/>
                    <a:ea typeface="阿里巴巴普惠体 R" panose="00020600040101010101"/>
                  </a:rPr>
                  <a:t>end for</a:t>
                </a:r>
                <a:endParaRPr lang="zh-CN" altLang="en-US" b="0" i="0" dirty="0">
                  <a:solidFill>
                    <a:srgbClr val="333333"/>
                  </a:solidFill>
                  <a:effectLst/>
                  <a:latin typeface="Helvetica Neue"/>
                  <a:ea typeface="阿里巴巴普惠体 R" panose="00020600040101010101"/>
                </a:endParaRPr>
              </a:p>
            </p:txBody>
          </p:sp>
        </mc:Choice>
        <mc:Fallback xmlns="">
          <p:sp>
            <p:nvSpPr>
              <p:cNvPr id="12" name="内容占位符 2">
                <a:extLst>
                  <a:ext uri="{FF2B5EF4-FFF2-40B4-BE49-F238E27FC236}">
                    <a16:creationId xmlns:a16="http://schemas.microsoft.com/office/drawing/2014/main" id="{505D0923-3A53-6849-1DAE-DE41AB3D6F50}"/>
                  </a:ext>
                </a:extLst>
              </p:cNvPr>
              <p:cNvSpPr txBox="1">
                <a:spLocks noRot="1" noChangeAspect="1" noMove="1" noResize="1" noEditPoints="1" noAdjustHandles="1" noChangeArrowheads="1" noChangeShapeType="1" noTextEdit="1"/>
              </p:cNvSpPr>
              <p:nvPr/>
            </p:nvSpPr>
            <p:spPr>
              <a:xfrm>
                <a:off x="819150" y="1872748"/>
                <a:ext cx="7821214" cy="4312151"/>
              </a:xfrm>
              <a:prstGeom prst="rect">
                <a:avLst/>
              </a:prstGeom>
              <a:blipFill>
                <a:blip r:embed="rId5"/>
                <a:stretch>
                  <a:fillRect l="-390" t="-2119"/>
                </a:stretch>
              </a:blipFill>
            </p:spPr>
            <p:txBody>
              <a:bodyPr/>
              <a:lstStyle/>
              <a:p>
                <a:r>
                  <a:rPr lang="zh-CN" altLang="en-US">
                    <a:noFill/>
                  </a:rPr>
                  <a:t> </a:t>
                </a:r>
              </a:p>
            </p:txBody>
          </p:sp>
        </mc:Fallback>
      </mc:AlternateContent>
      <p:sp>
        <p:nvSpPr>
          <p:cNvPr id="13" name="页脚占位符 4">
            <a:extLst>
              <a:ext uri="{FF2B5EF4-FFF2-40B4-BE49-F238E27FC236}">
                <a16:creationId xmlns:a16="http://schemas.microsoft.com/office/drawing/2014/main" id="{3AA62262-CD4F-B5A0-647E-79B530661721}"/>
              </a:ext>
            </a:extLst>
          </p:cNvPr>
          <p:cNvSpPr>
            <a:spLocks noGrp="1"/>
          </p:cNvSpPr>
          <p:nvPr>
            <p:ph type="ftr" sz="quarter" idx="11"/>
          </p:nvPr>
        </p:nvSpPr>
        <p:spPr>
          <a:xfrm>
            <a:off x="494003" y="6395364"/>
            <a:ext cx="4739179" cy="206381"/>
          </a:xfrm>
        </p:spPr>
        <p:txBody>
          <a:bodyPr/>
          <a:lstStyle/>
          <a:p>
            <a:r>
              <a:rPr lang="en-US" altLang="zh-CN" dirty="0"/>
              <a:t>Lowe, Ryan, et al. "Multi-agent actor-critic for mixed cooperative-competitive environments." In NIPS 2017.</a:t>
            </a:r>
          </a:p>
        </p:txBody>
      </p:sp>
    </p:spTree>
    <p:custDataLst>
      <p:tags r:id="rId1"/>
    </p:custDataLst>
    <p:extLst>
      <p:ext uri="{BB962C8B-B14F-4D97-AF65-F5344CB8AC3E}">
        <p14:creationId xmlns:p14="http://schemas.microsoft.com/office/powerpoint/2010/main" val="1572372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en-US" altLang="zh-CN" dirty="0"/>
              <a:t>CTDE</a:t>
            </a:r>
            <a:r>
              <a:rPr lang="zh-CN" altLang="en-US" dirty="0"/>
              <a:t>算法：</a:t>
            </a:r>
            <a:r>
              <a:rPr lang="en-US" altLang="zh-CN" dirty="0"/>
              <a:t>MADDPG</a:t>
            </a:r>
            <a:r>
              <a:rPr lang="zh-CN" altLang="en-US" dirty="0"/>
              <a:t>实验</a:t>
            </a:r>
            <a:endParaRPr lang="en-US" dirty="0"/>
          </a:p>
        </p:txBody>
      </p:sp>
      <p:sp>
        <p:nvSpPr>
          <p:cNvPr id="21" name="内容占位符 2">
            <a:extLst>
              <a:ext uri="{FF2B5EF4-FFF2-40B4-BE49-F238E27FC236}">
                <a16:creationId xmlns:a16="http://schemas.microsoft.com/office/drawing/2014/main" id="{36575E29-C07B-CD73-AE53-750E6C5BA5B2}"/>
              </a:ext>
            </a:extLst>
          </p:cNvPr>
          <p:cNvSpPr txBox="1">
            <a:spLocks/>
          </p:cNvSpPr>
          <p:nvPr/>
        </p:nvSpPr>
        <p:spPr>
          <a:xfrm>
            <a:off x="502442" y="1303324"/>
            <a:ext cx="8137922" cy="4617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OpenAI</a:t>
            </a:r>
            <a:r>
              <a:rPr lang="en-US" altLang="zh-CN" dirty="0"/>
              <a:t> Multi-Agent Particle Environment (MPE) </a:t>
            </a:r>
            <a:r>
              <a:rPr lang="zh-CN" altLang="en-US" dirty="0"/>
              <a:t>环境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 name="页脚占位符 4">
            <a:extLst>
              <a:ext uri="{FF2B5EF4-FFF2-40B4-BE49-F238E27FC236}">
                <a16:creationId xmlns:a16="http://schemas.microsoft.com/office/drawing/2014/main" id="{4FB9BFEB-CB65-8F20-F9DB-92789841DE00}"/>
              </a:ext>
            </a:extLst>
          </p:cNvPr>
          <p:cNvSpPr>
            <a:spLocks noGrp="1"/>
          </p:cNvSpPr>
          <p:nvPr>
            <p:ph type="ftr" sz="quarter" idx="11"/>
          </p:nvPr>
        </p:nvSpPr>
        <p:spPr>
          <a:xfrm>
            <a:off x="494003" y="6395364"/>
            <a:ext cx="4739179" cy="206381"/>
          </a:xfrm>
        </p:spPr>
        <p:txBody>
          <a:bodyPr/>
          <a:lstStyle/>
          <a:p>
            <a:r>
              <a:rPr lang="en-US" altLang="zh-CN" dirty="0"/>
              <a:t>https://github.com/openai/multiagent-particle-envs</a:t>
            </a:r>
          </a:p>
        </p:txBody>
      </p:sp>
      <p:pic>
        <p:nvPicPr>
          <p:cNvPr id="18434" name="Picture 2" descr="Image Name">
            <a:extLst>
              <a:ext uri="{FF2B5EF4-FFF2-40B4-BE49-F238E27FC236}">
                <a16:creationId xmlns:a16="http://schemas.microsoft.com/office/drawing/2014/main" id="{5863BA2E-0294-353F-31ED-C205999B8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79" y="2304605"/>
            <a:ext cx="30480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8DD0BACC-1B61-A0CD-F4C4-CB1660D9A4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2970" y="2064849"/>
            <a:ext cx="3141415" cy="217783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F898C878-A4C4-47A2-45BC-C24B5ACD881F}"/>
              </a:ext>
            </a:extLst>
          </p:cNvPr>
          <p:cNvGrpSpPr/>
          <p:nvPr/>
        </p:nvGrpSpPr>
        <p:grpSpPr>
          <a:xfrm>
            <a:off x="3929923" y="4320715"/>
            <a:ext cx="5114422" cy="1841722"/>
            <a:chOff x="3797300" y="4228903"/>
            <a:chExt cx="6047812" cy="2177839"/>
          </a:xfrm>
        </p:grpSpPr>
        <p:pic>
          <p:nvPicPr>
            <p:cNvPr id="18438" name="Picture 6">
              <a:extLst>
                <a:ext uri="{FF2B5EF4-FFF2-40B4-BE49-F238E27FC236}">
                  <a16:creationId xmlns:a16="http://schemas.microsoft.com/office/drawing/2014/main" id="{881E595E-01CC-58B5-0FDE-DCB47FE35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7300" y="4228903"/>
              <a:ext cx="3023906" cy="2177839"/>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F2621145-71BD-0E24-D70E-9A65517FC6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1206" y="4228903"/>
              <a:ext cx="3023906" cy="2177839"/>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a:extLst>
              <a:ext uri="{FF2B5EF4-FFF2-40B4-BE49-F238E27FC236}">
                <a16:creationId xmlns:a16="http://schemas.microsoft.com/office/drawing/2014/main" id="{51488661-36B5-1697-3B89-1BE95917CD39}"/>
              </a:ext>
            </a:extLst>
          </p:cNvPr>
          <p:cNvSpPr txBox="1"/>
          <p:nvPr/>
        </p:nvSpPr>
        <p:spPr>
          <a:xfrm>
            <a:off x="5968030" y="3211495"/>
            <a:ext cx="1860211" cy="307777"/>
          </a:xfrm>
          <a:prstGeom prst="rect">
            <a:avLst/>
          </a:prstGeom>
          <a:noFill/>
        </p:spPr>
        <p:txBody>
          <a:bodyPr wrap="square">
            <a:spAutoFit/>
          </a:bodyPr>
          <a:lstStyle/>
          <a:p>
            <a:pPr algn="ctr"/>
            <a:r>
              <a:rPr lang="zh-CN" altLang="en-US" sz="1400" b="0" i="0" dirty="0">
                <a:solidFill>
                  <a:srgbClr val="333333"/>
                </a:solidFill>
                <a:effectLst/>
                <a:latin typeface="Helvetica Neue"/>
              </a:rPr>
              <a:t>红色的对抗智能体</a:t>
            </a:r>
            <a:endParaRPr lang="zh-CN" altLang="en-US" sz="1400" dirty="0"/>
          </a:p>
        </p:txBody>
      </p:sp>
      <p:sp>
        <p:nvSpPr>
          <p:cNvPr id="25" name="文本框 24">
            <a:extLst>
              <a:ext uri="{FF2B5EF4-FFF2-40B4-BE49-F238E27FC236}">
                <a16:creationId xmlns:a16="http://schemas.microsoft.com/office/drawing/2014/main" id="{ED4F2026-117B-54BC-9E22-6EF3159169E8}"/>
              </a:ext>
            </a:extLst>
          </p:cNvPr>
          <p:cNvSpPr txBox="1"/>
          <p:nvPr/>
        </p:nvSpPr>
        <p:spPr>
          <a:xfrm>
            <a:off x="4565731" y="4665918"/>
            <a:ext cx="1860211" cy="307777"/>
          </a:xfrm>
          <a:prstGeom prst="rect">
            <a:avLst/>
          </a:prstGeom>
          <a:noFill/>
        </p:spPr>
        <p:txBody>
          <a:bodyPr wrap="square">
            <a:spAutoFit/>
          </a:bodyPr>
          <a:lstStyle/>
          <a:p>
            <a:pPr algn="ctr"/>
            <a:r>
              <a:rPr lang="zh-CN" altLang="en-US" sz="1400" dirty="0">
                <a:solidFill>
                  <a:srgbClr val="333333"/>
                </a:solidFill>
                <a:latin typeface="Helvetica Neue"/>
              </a:rPr>
              <a:t>蓝色</a:t>
            </a:r>
            <a:r>
              <a:rPr lang="zh-CN" altLang="en-US" sz="1400" b="0" i="0" dirty="0">
                <a:solidFill>
                  <a:srgbClr val="333333"/>
                </a:solidFill>
                <a:effectLst/>
                <a:latin typeface="Helvetica Neue"/>
              </a:rPr>
              <a:t>的正常智能体</a:t>
            </a:r>
            <a:endParaRPr lang="zh-CN" altLang="en-US" sz="1400" dirty="0"/>
          </a:p>
        </p:txBody>
      </p:sp>
      <p:sp>
        <p:nvSpPr>
          <p:cNvPr id="26" name="文本框 25">
            <a:extLst>
              <a:ext uri="{FF2B5EF4-FFF2-40B4-BE49-F238E27FC236}">
                <a16:creationId xmlns:a16="http://schemas.microsoft.com/office/drawing/2014/main" id="{7B944B8C-586E-CD8C-3796-4E7BB6B248AA}"/>
              </a:ext>
            </a:extLst>
          </p:cNvPr>
          <p:cNvSpPr txBox="1"/>
          <p:nvPr/>
        </p:nvSpPr>
        <p:spPr>
          <a:xfrm>
            <a:off x="7122942" y="4665918"/>
            <a:ext cx="1860211" cy="307777"/>
          </a:xfrm>
          <a:prstGeom prst="rect">
            <a:avLst/>
          </a:prstGeom>
          <a:noFill/>
        </p:spPr>
        <p:txBody>
          <a:bodyPr wrap="square">
            <a:spAutoFit/>
          </a:bodyPr>
          <a:lstStyle/>
          <a:p>
            <a:pPr algn="ctr"/>
            <a:r>
              <a:rPr lang="zh-CN" altLang="en-US" sz="1400" dirty="0">
                <a:solidFill>
                  <a:srgbClr val="333333"/>
                </a:solidFill>
                <a:latin typeface="Helvetica Neue"/>
              </a:rPr>
              <a:t>蓝色</a:t>
            </a:r>
            <a:r>
              <a:rPr lang="zh-CN" altLang="en-US" sz="1400" b="0" i="0" dirty="0">
                <a:solidFill>
                  <a:srgbClr val="333333"/>
                </a:solidFill>
                <a:effectLst/>
                <a:latin typeface="Helvetica Neue"/>
              </a:rPr>
              <a:t>的</a:t>
            </a:r>
            <a:r>
              <a:rPr lang="zh-CN" altLang="en-US" sz="1400" dirty="0">
                <a:solidFill>
                  <a:srgbClr val="333333"/>
                </a:solidFill>
                <a:latin typeface="Helvetica Neue"/>
              </a:rPr>
              <a:t>正常</a:t>
            </a:r>
            <a:r>
              <a:rPr lang="zh-CN" altLang="en-US" sz="1400" b="0" i="0" dirty="0">
                <a:solidFill>
                  <a:srgbClr val="333333"/>
                </a:solidFill>
                <a:effectLst/>
                <a:latin typeface="Helvetica Neue"/>
              </a:rPr>
              <a:t>智能体</a:t>
            </a:r>
            <a:endParaRPr lang="zh-CN" altLang="en-US" sz="1400" dirty="0"/>
          </a:p>
        </p:txBody>
      </p:sp>
      <p:sp>
        <p:nvSpPr>
          <p:cNvPr id="27" name="文本框 26">
            <a:extLst>
              <a:ext uri="{FF2B5EF4-FFF2-40B4-BE49-F238E27FC236}">
                <a16:creationId xmlns:a16="http://schemas.microsoft.com/office/drawing/2014/main" id="{FC2F768D-CC58-1B46-89FA-48BDEABE3E48}"/>
              </a:ext>
            </a:extLst>
          </p:cNvPr>
          <p:cNvSpPr txBox="1"/>
          <p:nvPr/>
        </p:nvSpPr>
        <p:spPr>
          <a:xfrm>
            <a:off x="1212830" y="2034253"/>
            <a:ext cx="1860211" cy="307777"/>
          </a:xfrm>
          <a:prstGeom prst="rect">
            <a:avLst/>
          </a:prstGeom>
          <a:noFill/>
        </p:spPr>
        <p:txBody>
          <a:bodyPr wrap="square">
            <a:spAutoFit/>
          </a:bodyPr>
          <a:lstStyle/>
          <a:p>
            <a:pPr algn="ctr"/>
            <a:r>
              <a:rPr lang="en-US" altLang="zh-CN" sz="1400" dirty="0">
                <a:solidFill>
                  <a:srgbClr val="333333"/>
                </a:solidFill>
                <a:latin typeface="Helvetica Neue"/>
              </a:rPr>
              <a:t>MPE</a:t>
            </a:r>
            <a:r>
              <a:rPr lang="zh-CN" altLang="en-US" sz="1400" dirty="0">
                <a:solidFill>
                  <a:srgbClr val="333333"/>
                </a:solidFill>
                <a:latin typeface="Helvetica Neue"/>
              </a:rPr>
              <a:t>对抗环境</a:t>
            </a:r>
            <a:endParaRPr lang="zh-CN" altLang="en-US" sz="1400" dirty="0"/>
          </a:p>
        </p:txBody>
      </p:sp>
      <p:sp>
        <p:nvSpPr>
          <p:cNvPr id="28" name="文本框 27">
            <a:extLst>
              <a:ext uri="{FF2B5EF4-FFF2-40B4-BE49-F238E27FC236}">
                <a16:creationId xmlns:a16="http://schemas.microsoft.com/office/drawing/2014/main" id="{6ACDBD51-A3CE-EC01-E6D1-12CF92A27174}"/>
              </a:ext>
            </a:extLst>
          </p:cNvPr>
          <p:cNvSpPr txBox="1"/>
          <p:nvPr/>
        </p:nvSpPr>
        <p:spPr>
          <a:xfrm>
            <a:off x="735779" y="5398031"/>
            <a:ext cx="3047999" cy="954107"/>
          </a:xfrm>
          <a:prstGeom prst="rect">
            <a:avLst/>
          </a:prstGeom>
          <a:noFill/>
        </p:spPr>
        <p:txBody>
          <a:bodyPr wrap="square">
            <a:spAutoFit/>
          </a:bodyPr>
          <a:lstStyle/>
          <a:p>
            <a:r>
              <a:rPr lang="en-US" altLang="zh-CN" sz="1400" dirty="0">
                <a:solidFill>
                  <a:srgbClr val="333333"/>
                </a:solidFill>
                <a:latin typeface="Helvetica Neue"/>
              </a:rPr>
              <a:t>N</a:t>
            </a:r>
            <a:r>
              <a:rPr lang="zh-CN" altLang="en-US" sz="1400" dirty="0">
                <a:solidFill>
                  <a:srgbClr val="333333"/>
                </a:solidFill>
                <a:latin typeface="Helvetica Neue"/>
              </a:rPr>
              <a:t>个正常智能体知道哪一个是目标地点，但对抗智能体则不知道。正常智能体需要合作起来，分散去到不同的坐标点，这样来欺骗到对抗智能体。</a:t>
            </a:r>
          </a:p>
        </p:txBody>
      </p:sp>
    </p:spTree>
    <p:custDataLst>
      <p:tags r:id="rId1"/>
    </p:custDataLst>
    <p:extLst>
      <p:ext uri="{BB962C8B-B14F-4D97-AF65-F5344CB8AC3E}">
        <p14:creationId xmlns:p14="http://schemas.microsoft.com/office/powerpoint/2010/main" val="3744339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AEB398B-B9A9-4530-968E-910B8682E256}"/>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dirty="0"/>
          </a:p>
        </p:txBody>
      </p:sp>
      <p:sp>
        <p:nvSpPr>
          <p:cNvPr id="5" name="标题 1">
            <a:extLst>
              <a:ext uri="{FF2B5EF4-FFF2-40B4-BE49-F238E27FC236}">
                <a16:creationId xmlns:a16="http://schemas.microsoft.com/office/drawing/2014/main" id="{EA7DC358-9E56-45F0-A020-FB7FC89D6C91}"/>
              </a:ext>
            </a:extLst>
          </p:cNvPr>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总结多智能体学习</a:t>
            </a:r>
          </a:p>
        </p:txBody>
      </p:sp>
      <p:sp>
        <p:nvSpPr>
          <p:cNvPr id="6" name="内容占位符 2">
            <a:extLst>
              <a:ext uri="{FF2B5EF4-FFF2-40B4-BE49-F238E27FC236}">
                <a16:creationId xmlns:a16="http://schemas.microsoft.com/office/drawing/2014/main" id="{7FB5E828-249D-4414-AFDB-23FF2E140167}"/>
              </a:ext>
            </a:extLst>
          </p:cNvPr>
          <p:cNvSpPr txBox="1">
            <a:spLocks/>
          </p:cNvSpPr>
          <p:nvPr/>
        </p:nvSpPr>
        <p:spPr>
          <a:xfrm>
            <a:off x="681737" y="1367033"/>
            <a:ext cx="7958627" cy="114702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多智能体学习强化学习（</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MARL</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）从原理上来讲更加困难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智能体不仅要与环境进行交互，还要相互之间进行交互</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7" name="组合 6">
            <a:extLst>
              <a:ext uri="{FF2B5EF4-FFF2-40B4-BE49-F238E27FC236}">
                <a16:creationId xmlns:a16="http://schemas.microsoft.com/office/drawing/2014/main" id="{F7908303-C681-4934-81FD-17DD1869F906}"/>
              </a:ext>
            </a:extLst>
          </p:cNvPr>
          <p:cNvGrpSpPr/>
          <p:nvPr/>
        </p:nvGrpSpPr>
        <p:grpSpPr>
          <a:xfrm>
            <a:off x="2852488" y="2556375"/>
            <a:ext cx="1104083" cy="1170109"/>
            <a:chOff x="2812869" y="4733846"/>
            <a:chExt cx="1104083" cy="1170109"/>
          </a:xfrm>
        </p:grpSpPr>
        <p:sp>
          <p:nvSpPr>
            <p:cNvPr id="8" name="椭圆 7">
              <a:extLst>
                <a:ext uri="{FF2B5EF4-FFF2-40B4-BE49-F238E27FC236}">
                  <a16:creationId xmlns:a16="http://schemas.microsoft.com/office/drawing/2014/main" id="{7F7F76F8-7E9B-48B0-B4AA-DF41BA94FF8C}"/>
                </a:ext>
              </a:extLst>
            </p:cNvPr>
            <p:cNvSpPr/>
            <p:nvPr/>
          </p:nvSpPr>
          <p:spPr>
            <a:xfrm>
              <a:off x="2812869" y="4902926"/>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E397340F-9969-43EE-AB33-C6BFB6252199}"/>
                </a:ext>
              </a:extLst>
            </p:cNvPr>
            <p:cNvSpPr/>
            <p:nvPr/>
          </p:nvSpPr>
          <p:spPr>
            <a:xfrm>
              <a:off x="3117669" y="5021988"/>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83BF1BC-63E6-4ADB-9F3D-2A3A4588170C}"/>
                </a:ext>
              </a:extLst>
            </p:cNvPr>
            <p:cNvSpPr/>
            <p:nvPr/>
          </p:nvSpPr>
          <p:spPr>
            <a:xfrm>
              <a:off x="2891246" y="5216435"/>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1FCF33C-F419-4519-9B36-E744B52D1008}"/>
                </a:ext>
              </a:extLst>
            </p:cNvPr>
            <p:cNvSpPr/>
            <p:nvPr/>
          </p:nvSpPr>
          <p:spPr>
            <a:xfrm>
              <a:off x="3257733" y="5560479"/>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ACD7686-46EC-4CEC-8184-F5578C748071}"/>
                </a:ext>
              </a:extLst>
            </p:cNvPr>
            <p:cNvSpPr/>
            <p:nvPr/>
          </p:nvSpPr>
          <p:spPr>
            <a:xfrm>
              <a:off x="3367087" y="5272337"/>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60910DC-8B99-4899-AAEE-B08281AF4393}"/>
                </a:ext>
              </a:extLst>
            </p:cNvPr>
            <p:cNvSpPr/>
            <p:nvPr/>
          </p:nvSpPr>
          <p:spPr>
            <a:xfrm>
              <a:off x="3295649" y="4733846"/>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C39CC76-E9A5-43EF-9066-E4E14DC53324}"/>
                </a:ext>
              </a:extLst>
            </p:cNvPr>
            <p:cNvSpPr/>
            <p:nvPr/>
          </p:nvSpPr>
          <p:spPr>
            <a:xfrm>
              <a:off x="3760198" y="536593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43F0564-C02B-40FA-8657-A25D9249C58F}"/>
                </a:ext>
              </a:extLst>
            </p:cNvPr>
            <p:cNvSpPr/>
            <p:nvPr/>
          </p:nvSpPr>
          <p:spPr>
            <a:xfrm>
              <a:off x="3523841" y="5541190"/>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834EF82-7534-41FA-A6F9-74FC44363138}"/>
                </a:ext>
              </a:extLst>
            </p:cNvPr>
            <p:cNvSpPr/>
            <p:nvPr/>
          </p:nvSpPr>
          <p:spPr>
            <a:xfrm>
              <a:off x="3642020" y="5043423"/>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D8F200B-E5E2-4226-8CFE-05BAFECF3BC7}"/>
                </a:ext>
              </a:extLst>
            </p:cNvPr>
            <p:cNvSpPr/>
            <p:nvPr/>
          </p:nvSpPr>
          <p:spPr>
            <a:xfrm>
              <a:off x="3712096" y="574720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5756553-A332-4967-9498-508B50A510CF}"/>
                </a:ext>
              </a:extLst>
            </p:cNvPr>
            <p:cNvSpPr/>
            <p:nvPr/>
          </p:nvSpPr>
          <p:spPr>
            <a:xfrm>
              <a:off x="2956219" y="542909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圆角矩形 18">
            <a:extLst>
              <a:ext uri="{FF2B5EF4-FFF2-40B4-BE49-F238E27FC236}">
                <a16:creationId xmlns:a16="http://schemas.microsoft.com/office/drawing/2014/main" id="{383A8FA0-1F90-48BF-A39B-8B4CF239C64B}"/>
              </a:ext>
            </a:extLst>
          </p:cNvPr>
          <p:cNvSpPr/>
          <p:nvPr/>
        </p:nvSpPr>
        <p:spPr>
          <a:xfrm>
            <a:off x="877139" y="2944329"/>
            <a:ext cx="858702" cy="625401"/>
          </a:xfrm>
          <a:prstGeom prst="roundRect">
            <a:avLst>
              <a:gd name="adj" fmla="val 11590"/>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p>
        </p:txBody>
      </p:sp>
      <p:sp>
        <p:nvSpPr>
          <p:cNvPr id="20" name="文本框 19">
            <a:extLst>
              <a:ext uri="{FF2B5EF4-FFF2-40B4-BE49-F238E27FC236}">
                <a16:creationId xmlns:a16="http://schemas.microsoft.com/office/drawing/2014/main" id="{636CEE4E-0715-471A-983C-2F237B99803E}"/>
              </a:ext>
            </a:extLst>
          </p:cNvPr>
          <p:cNvSpPr txBox="1"/>
          <p:nvPr/>
        </p:nvSpPr>
        <p:spPr>
          <a:xfrm>
            <a:off x="2970668" y="3676931"/>
            <a:ext cx="867726" cy="369332"/>
          </a:xfrm>
          <a:prstGeom prst="rect">
            <a:avLst/>
          </a:prstGeom>
          <a:noFill/>
        </p:spPr>
        <p:txBody>
          <a:bodyPr wrap="squar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21" name="直接箭头连接符 20">
            <a:extLst>
              <a:ext uri="{FF2B5EF4-FFF2-40B4-BE49-F238E27FC236}">
                <a16:creationId xmlns:a16="http://schemas.microsoft.com/office/drawing/2014/main" id="{AB60FF4A-ACA5-49F2-B068-940CCF436192}"/>
              </a:ext>
            </a:extLst>
          </p:cNvPr>
          <p:cNvCxnSpPr/>
          <p:nvPr/>
        </p:nvCxnSpPr>
        <p:spPr>
          <a:xfrm>
            <a:off x="1869191" y="3251620"/>
            <a:ext cx="889000" cy="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DA4E80A-917F-454C-B1F4-2BD1D4565097}"/>
              </a:ext>
            </a:extLst>
          </p:cNvPr>
          <p:cNvSpPr txBox="1"/>
          <p:nvPr/>
        </p:nvSpPr>
        <p:spPr>
          <a:xfrm>
            <a:off x="1764120" y="3325108"/>
            <a:ext cx="1083676" cy="338554"/>
          </a:xfrm>
          <a:prstGeom prst="rect">
            <a:avLst/>
          </a:prstGeom>
          <a:noFill/>
        </p:spPr>
        <p:txBody>
          <a:bodyPr wrap="square" rtlCol="0">
            <a:spAutoFit/>
          </a:bodyPr>
          <a:lstStyle/>
          <a:p>
            <a:pPr algn="ct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学习目标</a:t>
            </a:r>
          </a:p>
        </p:txBody>
      </p:sp>
      <p:grpSp>
        <p:nvGrpSpPr>
          <p:cNvPr id="23" name="组合 22">
            <a:extLst>
              <a:ext uri="{FF2B5EF4-FFF2-40B4-BE49-F238E27FC236}">
                <a16:creationId xmlns:a16="http://schemas.microsoft.com/office/drawing/2014/main" id="{271CAACA-C9F8-4B39-999F-BCB80D849026}"/>
              </a:ext>
            </a:extLst>
          </p:cNvPr>
          <p:cNvGrpSpPr/>
          <p:nvPr/>
        </p:nvGrpSpPr>
        <p:grpSpPr>
          <a:xfrm>
            <a:off x="7100320" y="2556375"/>
            <a:ext cx="1104083" cy="1170109"/>
            <a:chOff x="2812869" y="4733846"/>
            <a:chExt cx="1104083" cy="1170109"/>
          </a:xfrm>
        </p:grpSpPr>
        <p:sp>
          <p:nvSpPr>
            <p:cNvPr id="24" name="椭圆 23">
              <a:extLst>
                <a:ext uri="{FF2B5EF4-FFF2-40B4-BE49-F238E27FC236}">
                  <a16:creationId xmlns:a16="http://schemas.microsoft.com/office/drawing/2014/main" id="{0A11A0FE-F5D7-4BC2-92FE-9E6D9C55C248}"/>
                </a:ext>
              </a:extLst>
            </p:cNvPr>
            <p:cNvSpPr/>
            <p:nvPr/>
          </p:nvSpPr>
          <p:spPr>
            <a:xfrm>
              <a:off x="2812869" y="4902926"/>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06BEB7F-5B9C-4FD2-BA46-0EC1443E6F01}"/>
                </a:ext>
              </a:extLst>
            </p:cNvPr>
            <p:cNvSpPr/>
            <p:nvPr/>
          </p:nvSpPr>
          <p:spPr>
            <a:xfrm>
              <a:off x="3117669" y="5021988"/>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37E0743D-6417-4652-80E2-4F7724984CBC}"/>
                </a:ext>
              </a:extLst>
            </p:cNvPr>
            <p:cNvSpPr/>
            <p:nvPr/>
          </p:nvSpPr>
          <p:spPr>
            <a:xfrm>
              <a:off x="2891246" y="5216435"/>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33AB4DD-D493-4BE3-B39A-8C7187652F62}"/>
                </a:ext>
              </a:extLst>
            </p:cNvPr>
            <p:cNvSpPr/>
            <p:nvPr/>
          </p:nvSpPr>
          <p:spPr>
            <a:xfrm>
              <a:off x="3257733" y="5560479"/>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B800CEB-2F11-477D-B959-F501840AC6BF}"/>
                </a:ext>
              </a:extLst>
            </p:cNvPr>
            <p:cNvSpPr/>
            <p:nvPr/>
          </p:nvSpPr>
          <p:spPr>
            <a:xfrm>
              <a:off x="3367087" y="5272337"/>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3213E66-D4B7-4427-8C1B-060A5F9615A1}"/>
                </a:ext>
              </a:extLst>
            </p:cNvPr>
            <p:cNvSpPr/>
            <p:nvPr/>
          </p:nvSpPr>
          <p:spPr>
            <a:xfrm>
              <a:off x="3295649" y="4733846"/>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44EBCB6-5CAA-422C-AF7F-9D131A1E1EBE}"/>
                </a:ext>
              </a:extLst>
            </p:cNvPr>
            <p:cNvSpPr/>
            <p:nvPr/>
          </p:nvSpPr>
          <p:spPr>
            <a:xfrm>
              <a:off x="3760198" y="536593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1102C83-19A1-4D5E-AA4C-B22D07726BB5}"/>
                </a:ext>
              </a:extLst>
            </p:cNvPr>
            <p:cNvSpPr/>
            <p:nvPr/>
          </p:nvSpPr>
          <p:spPr>
            <a:xfrm>
              <a:off x="3523841" y="5541190"/>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B5D740B-9710-4728-8FB0-674C3BC9FB03}"/>
                </a:ext>
              </a:extLst>
            </p:cNvPr>
            <p:cNvSpPr/>
            <p:nvPr/>
          </p:nvSpPr>
          <p:spPr>
            <a:xfrm>
              <a:off x="3642020" y="5043423"/>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0FFD288-B386-46AD-872A-BDCD37DF2034}"/>
                </a:ext>
              </a:extLst>
            </p:cNvPr>
            <p:cNvSpPr/>
            <p:nvPr/>
          </p:nvSpPr>
          <p:spPr>
            <a:xfrm>
              <a:off x="3712096" y="574720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ED93E7D-6F93-405D-982F-0DFEE2FE78F5}"/>
                </a:ext>
              </a:extLst>
            </p:cNvPr>
            <p:cNvSpPr/>
            <p:nvPr/>
          </p:nvSpPr>
          <p:spPr>
            <a:xfrm>
              <a:off x="2956219" y="5429091"/>
              <a:ext cx="156754" cy="156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圆角矩形 38">
            <a:extLst>
              <a:ext uri="{FF2B5EF4-FFF2-40B4-BE49-F238E27FC236}">
                <a16:creationId xmlns:a16="http://schemas.microsoft.com/office/drawing/2014/main" id="{E41B17C5-9BA7-4F6E-95BA-77F014973AF7}"/>
              </a:ext>
            </a:extLst>
          </p:cNvPr>
          <p:cNvSpPr/>
          <p:nvPr/>
        </p:nvSpPr>
        <p:spPr>
          <a:xfrm>
            <a:off x="5124971" y="2469465"/>
            <a:ext cx="858702" cy="625401"/>
          </a:xfrm>
          <a:prstGeom prst="roundRect">
            <a:avLst>
              <a:gd name="adj" fmla="val 11590"/>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p>
        </p:txBody>
      </p:sp>
      <p:sp>
        <p:nvSpPr>
          <p:cNvPr id="36" name="文本框 35">
            <a:extLst>
              <a:ext uri="{FF2B5EF4-FFF2-40B4-BE49-F238E27FC236}">
                <a16:creationId xmlns:a16="http://schemas.microsoft.com/office/drawing/2014/main" id="{B9AFC8E1-89FC-4C65-AE9C-393179977F94}"/>
              </a:ext>
            </a:extLst>
          </p:cNvPr>
          <p:cNvSpPr txBox="1"/>
          <p:nvPr/>
        </p:nvSpPr>
        <p:spPr>
          <a:xfrm>
            <a:off x="7257076" y="3676931"/>
            <a:ext cx="790574" cy="369332"/>
          </a:xfrm>
          <a:prstGeom prst="rect">
            <a:avLst/>
          </a:prstGeom>
          <a:noFill/>
        </p:spPr>
        <p:txBody>
          <a:bodyPr wrap="squar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37" name="直接箭头连接符 36">
            <a:extLst>
              <a:ext uri="{FF2B5EF4-FFF2-40B4-BE49-F238E27FC236}">
                <a16:creationId xmlns:a16="http://schemas.microsoft.com/office/drawing/2014/main" id="{CFCAEF88-6817-4C02-9E1A-FB3C57F5344C}"/>
              </a:ext>
            </a:extLst>
          </p:cNvPr>
          <p:cNvCxnSpPr/>
          <p:nvPr/>
        </p:nvCxnSpPr>
        <p:spPr>
          <a:xfrm>
            <a:off x="6117023" y="2803832"/>
            <a:ext cx="889000" cy="447788"/>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14F50E7-E0AB-43B2-8301-E35D2ADB82BD}"/>
              </a:ext>
            </a:extLst>
          </p:cNvPr>
          <p:cNvSpPr txBox="1"/>
          <p:nvPr/>
        </p:nvSpPr>
        <p:spPr>
          <a:xfrm>
            <a:off x="5684152" y="3124461"/>
            <a:ext cx="1148647" cy="338554"/>
          </a:xfrm>
          <a:prstGeom prst="rect">
            <a:avLst/>
          </a:prstGeom>
          <a:noFill/>
        </p:spPr>
        <p:txBody>
          <a:bodyPr wrap="square" rtlCol="0">
            <a:spAutoFit/>
          </a:bodyPr>
          <a:lstStyle/>
          <a:p>
            <a:pPr algn="ct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学习目标</a:t>
            </a:r>
          </a:p>
        </p:txBody>
      </p:sp>
      <p:sp>
        <p:nvSpPr>
          <p:cNvPr id="39" name="圆角矩形 43">
            <a:extLst>
              <a:ext uri="{FF2B5EF4-FFF2-40B4-BE49-F238E27FC236}">
                <a16:creationId xmlns:a16="http://schemas.microsoft.com/office/drawing/2014/main" id="{25BA94B3-EEB9-4778-8FD8-68337CAF7F17}"/>
              </a:ext>
            </a:extLst>
          </p:cNvPr>
          <p:cNvSpPr/>
          <p:nvPr/>
        </p:nvSpPr>
        <p:spPr>
          <a:xfrm>
            <a:off x="5124971" y="3548896"/>
            <a:ext cx="858702" cy="625401"/>
          </a:xfrm>
          <a:prstGeom prst="roundRect">
            <a:avLst>
              <a:gd name="adj" fmla="val 11590"/>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p>
        </p:txBody>
      </p:sp>
      <p:cxnSp>
        <p:nvCxnSpPr>
          <p:cNvPr id="40" name="直接箭头连接符 39">
            <a:extLst>
              <a:ext uri="{FF2B5EF4-FFF2-40B4-BE49-F238E27FC236}">
                <a16:creationId xmlns:a16="http://schemas.microsoft.com/office/drawing/2014/main" id="{32A23365-83EF-4F11-9B6A-0BDA40179728}"/>
              </a:ext>
            </a:extLst>
          </p:cNvPr>
          <p:cNvCxnSpPr/>
          <p:nvPr/>
        </p:nvCxnSpPr>
        <p:spPr>
          <a:xfrm flipV="1">
            <a:off x="6131441" y="3325108"/>
            <a:ext cx="874582" cy="535408"/>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6595A3E5-0B27-42BF-B748-36A3D80AE9EE}"/>
              </a:ext>
            </a:extLst>
          </p:cNvPr>
          <p:cNvCxnSpPr>
            <a:stCxn id="35" idx="2"/>
            <a:endCxn id="39" idx="0"/>
          </p:cNvCxnSpPr>
          <p:nvPr/>
        </p:nvCxnSpPr>
        <p:spPr>
          <a:xfrm>
            <a:off x="5554322" y="3094866"/>
            <a:ext cx="0" cy="45403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C28DAC80-1677-429B-80A2-0533927A47A1}"/>
              </a:ext>
            </a:extLst>
          </p:cNvPr>
          <p:cNvSpPr txBox="1"/>
          <p:nvPr/>
        </p:nvSpPr>
        <p:spPr>
          <a:xfrm>
            <a:off x="1531772" y="4197749"/>
            <a:ext cx="1571148" cy="369332"/>
          </a:xfrm>
          <a:prstGeom prst="rect">
            <a:avLst/>
          </a:prstGeom>
          <a:noFill/>
        </p:spPr>
        <p:txBody>
          <a:bodyPr wrap="square" rtlCol="0">
            <a:spAutoFit/>
          </a:bodyPr>
          <a:lstStyle/>
          <a:p>
            <a:pPr algn="ct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单智能体学习</a:t>
            </a:r>
          </a:p>
        </p:txBody>
      </p:sp>
      <p:sp>
        <p:nvSpPr>
          <p:cNvPr id="43" name="文本框 42">
            <a:extLst>
              <a:ext uri="{FF2B5EF4-FFF2-40B4-BE49-F238E27FC236}">
                <a16:creationId xmlns:a16="http://schemas.microsoft.com/office/drawing/2014/main" id="{E615764F-757A-44C3-B6CB-00D7E9A6A853}"/>
              </a:ext>
            </a:extLst>
          </p:cNvPr>
          <p:cNvSpPr txBox="1"/>
          <p:nvPr/>
        </p:nvSpPr>
        <p:spPr>
          <a:xfrm>
            <a:off x="5791801" y="4197749"/>
            <a:ext cx="1571148" cy="369332"/>
          </a:xfrm>
          <a:prstGeom prst="rect">
            <a:avLst/>
          </a:prstGeom>
          <a:noFill/>
        </p:spPr>
        <p:txBody>
          <a:bodyPr wrap="square" rtlCol="0">
            <a:spAutoFit/>
          </a:bodyPr>
          <a:lstStyle/>
          <a:p>
            <a:pPr algn="ct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多智能体学习</a:t>
            </a:r>
          </a:p>
        </p:txBody>
      </p:sp>
      <p:sp>
        <p:nvSpPr>
          <p:cNvPr id="44" name="内容占位符 2">
            <a:extLst>
              <a:ext uri="{FF2B5EF4-FFF2-40B4-BE49-F238E27FC236}">
                <a16:creationId xmlns:a16="http://schemas.microsoft.com/office/drawing/2014/main" id="{599AFE5C-A749-7C3C-75F8-AE2785BD2FE9}"/>
              </a:ext>
            </a:extLst>
          </p:cNvPr>
          <p:cNvSpPr txBox="1">
            <a:spLocks/>
          </p:cNvSpPr>
          <p:nvPr/>
        </p:nvSpPr>
        <p:spPr>
          <a:xfrm>
            <a:off x="681737" y="4694766"/>
            <a:ext cx="7958627" cy="167373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多智能体强化学习的范式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完全中心化（</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Nash Q-learning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）、完全去中心化（</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IPPO</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中心化训练去中心化执行（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MADDPG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Tree>
    <p:custDataLst>
      <p:tags r:id="rId1"/>
    </p:custDataLst>
    <p:extLst>
      <p:ext uri="{BB962C8B-B14F-4D97-AF65-F5344CB8AC3E}">
        <p14:creationId xmlns:p14="http://schemas.microsoft.com/office/powerpoint/2010/main" val="334369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a:t>
            </a:fld>
            <a:endParaRPr lang="zh-CN" altLang="en-US" dirty="0"/>
          </a:p>
        </p:txBody>
      </p:sp>
      <p:grpSp>
        <p:nvGrpSpPr>
          <p:cNvPr id="5" name="Group 4">
            <a:extLst>
              <a:ext uri="{FF2B5EF4-FFF2-40B4-BE49-F238E27FC236}">
                <a16:creationId xmlns:a16="http://schemas.microsoft.com/office/drawing/2014/main" id="{71510458-5C3F-4171-A159-4952F77C2F8F}"/>
              </a:ext>
            </a:extLst>
          </p:cNvPr>
          <p:cNvGrpSpPr/>
          <p:nvPr/>
        </p:nvGrpSpPr>
        <p:grpSpPr>
          <a:xfrm>
            <a:off x="4261843" y="1274879"/>
            <a:ext cx="4243233" cy="5287210"/>
            <a:chOff x="4261843" y="1274879"/>
            <a:chExt cx="4243233" cy="5287210"/>
          </a:xfrm>
        </p:grpSpPr>
        <p:grpSp>
          <p:nvGrpSpPr>
            <p:cNvPr id="13" name="组合 7">
              <a:extLst>
                <a:ext uri="{FF2B5EF4-FFF2-40B4-BE49-F238E27FC236}">
                  <a16:creationId xmlns:a16="http://schemas.microsoft.com/office/drawing/2014/main" id="{B4DEC244-5EF9-4EB3-BF86-E213074A9BEE}"/>
                </a:ext>
              </a:extLst>
            </p:cNvPr>
            <p:cNvGrpSpPr/>
            <p:nvPr/>
          </p:nvGrpSpPr>
          <p:grpSpPr>
            <a:xfrm>
              <a:off x="4261843" y="1274879"/>
              <a:ext cx="4243233" cy="5287210"/>
              <a:chOff x="4272117" y="1367346"/>
              <a:chExt cx="4243233" cy="5287210"/>
            </a:xfrm>
          </p:grpSpPr>
          <p:grpSp>
            <p:nvGrpSpPr>
              <p:cNvPr id="14" name="组合 8">
                <a:extLst>
                  <a:ext uri="{FF2B5EF4-FFF2-40B4-BE49-F238E27FC236}">
                    <a16:creationId xmlns:a16="http://schemas.microsoft.com/office/drawing/2014/main" id="{5BF585C0-82A6-467E-9B39-19647182EDEE}"/>
                  </a:ext>
                </a:extLst>
              </p:cNvPr>
              <p:cNvGrpSpPr/>
              <p:nvPr/>
            </p:nvGrpSpPr>
            <p:grpSpPr>
              <a:xfrm>
                <a:off x="4272117" y="1367346"/>
                <a:ext cx="4243233" cy="5287210"/>
                <a:chOff x="778073" y="1273654"/>
                <a:chExt cx="4243233" cy="5287210"/>
              </a:xfrm>
            </p:grpSpPr>
            <p:pic>
              <p:nvPicPr>
                <p:cNvPr id="17" name="图片 11">
                  <a:extLst>
                    <a:ext uri="{FF2B5EF4-FFF2-40B4-BE49-F238E27FC236}">
                      <a16:creationId xmlns:a16="http://schemas.microsoft.com/office/drawing/2014/main" id="{D97EF84D-D86D-4D01-9AF2-6508450DF016}"/>
                    </a:ext>
                  </a:extLst>
                </p:cNvPr>
                <p:cNvPicPr>
                  <a:picLocks noChangeAspect="1"/>
                </p:cNvPicPr>
                <p:nvPr/>
              </p:nvPicPr>
              <p:blipFill>
                <a:blip r:embed="rId2"/>
                <a:stretch>
                  <a:fillRect/>
                </a:stretch>
              </p:blipFill>
              <p:spPr>
                <a:xfrm>
                  <a:off x="778073" y="1549400"/>
                  <a:ext cx="4243233" cy="4687661"/>
                </a:xfrm>
                <a:prstGeom prst="rect">
                  <a:avLst/>
                </a:prstGeom>
              </p:spPr>
            </p:pic>
            <p:sp>
              <p:nvSpPr>
                <p:cNvPr id="18" name="文本框 12">
                  <a:extLst>
                    <a:ext uri="{FF2B5EF4-FFF2-40B4-BE49-F238E27FC236}">
                      <a16:creationId xmlns:a16="http://schemas.microsoft.com/office/drawing/2014/main" id="{B3549307-E9EE-4D03-A59A-7D12DB1ADD1C}"/>
                    </a:ext>
                  </a:extLst>
                </p:cNvPr>
                <p:cNvSpPr txBox="1"/>
                <p:nvPr/>
              </p:nvSpPr>
              <p:spPr>
                <a:xfrm>
                  <a:off x="2559258" y="1273654"/>
                  <a:ext cx="723275" cy="307777"/>
                </a:xfrm>
                <a:prstGeom prst="rect">
                  <a:avLst/>
                </a:prstGeom>
                <a:noFill/>
              </p:spPr>
              <p:txBody>
                <a:bodyPr wrap="none" rtlCol="0">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endParaRPr 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文本框 13">
                  <a:extLst>
                    <a:ext uri="{FF2B5EF4-FFF2-40B4-BE49-F238E27FC236}">
                      <a16:creationId xmlns:a16="http://schemas.microsoft.com/office/drawing/2014/main" id="{7EB95777-BB0E-49CA-ACEC-938714E2E9AE}"/>
                    </a:ext>
                  </a:extLst>
                </p:cNvPr>
                <p:cNvSpPr txBox="1"/>
                <p:nvPr/>
              </p:nvSpPr>
              <p:spPr>
                <a:xfrm>
                  <a:off x="2649025" y="6253087"/>
                  <a:ext cx="543739" cy="307777"/>
                </a:xfrm>
                <a:prstGeom prst="rect">
                  <a:avLst/>
                </a:prstGeom>
                <a:noFill/>
              </p:spPr>
              <p:txBody>
                <a:bodyPr wrap="none" rtlCol="0">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endParaRPr 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15" name="矩形 9">
                <a:extLst>
                  <a:ext uri="{FF2B5EF4-FFF2-40B4-BE49-F238E27FC236}">
                    <a16:creationId xmlns:a16="http://schemas.microsoft.com/office/drawing/2014/main" id="{92C22170-B5FD-4DA6-9EC2-F3BDF6D1E1FB}"/>
                  </a:ext>
                </a:extLst>
              </p:cNvPr>
              <p:cNvSpPr/>
              <p:nvPr/>
            </p:nvSpPr>
            <p:spPr>
              <a:xfrm>
                <a:off x="5250729" y="1659118"/>
                <a:ext cx="2328422" cy="1857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0">
                <a:extLst>
                  <a:ext uri="{FF2B5EF4-FFF2-40B4-BE49-F238E27FC236}">
                    <a16:creationId xmlns:a16="http://schemas.microsoft.com/office/drawing/2014/main" id="{3DD95C82-2A81-4807-AB97-813756093C88}"/>
                  </a:ext>
                </a:extLst>
              </p:cNvPr>
              <p:cNvPicPr>
                <a:picLocks noChangeAspect="1"/>
              </p:cNvPicPr>
              <p:nvPr/>
            </p:nvPicPr>
            <p:blipFill>
              <a:blip r:embed="rId3"/>
              <a:stretch>
                <a:fillRect/>
              </a:stretch>
            </p:blipFill>
            <p:spPr>
              <a:xfrm>
                <a:off x="5714214" y="1860420"/>
                <a:ext cx="1216263" cy="1250890"/>
              </a:xfrm>
              <a:prstGeom prst="rect">
                <a:avLst/>
              </a:prstGeom>
            </p:spPr>
          </p:pic>
        </p:grpSp>
        <p:sp>
          <p:nvSpPr>
            <p:cNvPr id="3" name="TextBox 2">
              <a:extLst>
                <a:ext uri="{FF2B5EF4-FFF2-40B4-BE49-F238E27FC236}">
                  <a16:creationId xmlns:a16="http://schemas.microsoft.com/office/drawing/2014/main" id="{D6B7DE8C-C34B-43E8-ABB7-91ADC0071EF9}"/>
                </a:ext>
              </a:extLst>
            </p:cNvPr>
            <p:cNvSpPr txBox="1"/>
            <p:nvPr/>
          </p:nvSpPr>
          <p:spPr>
            <a:xfrm>
              <a:off x="4300130" y="1952090"/>
              <a:ext cx="941283" cy="307777"/>
            </a:xfrm>
            <a:prstGeom prst="rect">
              <a:avLst/>
            </a:prstGeom>
            <a:solidFill>
              <a:schemeClr val="bg1"/>
            </a:solidFill>
          </p:spPr>
          <p:txBody>
            <a:bodyPr wrap="none" rtlCol="0">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观察    </a:t>
              </a:r>
            </a:p>
          </p:txBody>
        </p:sp>
        <p:sp>
          <p:nvSpPr>
            <p:cNvPr id="20" name="TextBox 19">
              <a:extLst>
                <a:ext uri="{FF2B5EF4-FFF2-40B4-BE49-F238E27FC236}">
                  <a16:creationId xmlns:a16="http://schemas.microsoft.com/office/drawing/2014/main" id="{94E980C3-9289-49DB-896A-CC149E2DF8E1}"/>
                </a:ext>
              </a:extLst>
            </p:cNvPr>
            <p:cNvSpPr txBox="1"/>
            <p:nvPr/>
          </p:nvSpPr>
          <p:spPr>
            <a:xfrm>
              <a:off x="7592941" y="1974312"/>
              <a:ext cx="742511" cy="307777"/>
            </a:xfrm>
            <a:prstGeom prst="rect">
              <a:avLst/>
            </a:prstGeom>
            <a:solidFill>
              <a:schemeClr val="bg1"/>
            </a:solidFill>
          </p:spPr>
          <p:txBody>
            <a:bodyPr wrap="none" rtlCol="0">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动作  </a:t>
              </a:r>
            </a:p>
          </p:txBody>
        </p:sp>
        <p:sp>
          <p:nvSpPr>
            <p:cNvPr id="21" name="TextBox 20">
              <a:extLst>
                <a:ext uri="{FF2B5EF4-FFF2-40B4-BE49-F238E27FC236}">
                  <a16:creationId xmlns:a16="http://schemas.microsoft.com/office/drawing/2014/main" id="{DCC30672-AD69-421B-AEC5-959C93C27507}"/>
                </a:ext>
              </a:extLst>
            </p:cNvPr>
            <p:cNvSpPr txBox="1"/>
            <p:nvPr/>
          </p:nvSpPr>
          <p:spPr>
            <a:xfrm>
              <a:off x="5703940" y="3586678"/>
              <a:ext cx="543739" cy="307777"/>
            </a:xfrm>
            <a:prstGeom prst="rect">
              <a:avLst/>
            </a:prstGeom>
            <a:solidFill>
              <a:schemeClr val="bg1"/>
            </a:solidFill>
          </p:spPr>
          <p:txBody>
            <a:bodyPr wrap="none" rtlCol="0">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p>
          </p:txBody>
        </p:sp>
      </p:grpSp>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03BC1FD2-149D-4269-AE73-8A1C6681C2C2}"/>
                  </a:ext>
                </a:extLst>
              </p:cNvPr>
              <p:cNvSpPr txBox="1">
                <a:spLocks/>
              </p:cNvSpPr>
              <p:nvPr/>
            </p:nvSpPr>
            <p:spPr>
              <a:xfrm>
                <a:off x="396927" y="1949447"/>
                <a:ext cx="3729627" cy="4288839"/>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在与环境的交互过程中学习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感知来自环境的观测结果 </a:t>
                </a:r>
                <a14:m>
                  <m:oMath xmlns:m="http://schemas.openxmlformats.org/officeDocument/2006/math">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𝑂</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采取动作作用于环境 </a:t>
                </a:r>
                <a14:m>
                  <m:oMath xmlns:m="http://schemas.openxmlformats.org/officeDocument/2006/math">
                    <m:sSub>
                      <m:sSub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从环境获得奖励信号 </a:t>
                </a:r>
                <a14:m>
                  <m:oMath xmlns:m="http://schemas.openxmlformats.org/officeDocument/2006/math">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通常来讲，环境是</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稳态的（</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stationary</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也即是环境的状态迁移是随机的，但随机分布是不变的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2" name="内容占位符 2">
                <a:extLst>
                  <a:ext uri="{FF2B5EF4-FFF2-40B4-BE49-F238E27FC236}">
                    <a16:creationId xmlns:a16="http://schemas.microsoft.com/office/drawing/2014/main" id="{03BC1FD2-149D-4269-AE73-8A1C6681C2C2}"/>
                  </a:ext>
                </a:extLst>
              </p:cNvPr>
              <p:cNvSpPr txBox="1">
                <a:spLocks noRot="1" noChangeAspect="1" noMove="1" noResize="1" noEditPoints="1" noAdjustHandles="1" noChangeArrowheads="1" noChangeShapeType="1" noTextEdit="1"/>
              </p:cNvSpPr>
              <p:nvPr/>
            </p:nvSpPr>
            <p:spPr>
              <a:xfrm>
                <a:off x="396927" y="1949447"/>
                <a:ext cx="3729627" cy="4288839"/>
              </a:xfrm>
              <a:prstGeom prst="rect">
                <a:avLst/>
              </a:prstGeom>
              <a:blipFill>
                <a:blip r:embed="rId6"/>
                <a:stretch>
                  <a:fillRect l="-1634" b="-2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2955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2"/>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spid="_x0000_s8213"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7"/>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3"/>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Tree>
    <p:extLst>
      <p:ext uri="{BB962C8B-B14F-4D97-AF65-F5344CB8AC3E}">
        <p14:creationId xmlns:p14="http://schemas.microsoft.com/office/powerpoint/2010/main" val="977682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多智能体强化学习</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grpSp>
        <p:nvGrpSpPr>
          <p:cNvPr id="5" name="Group 4">
            <a:extLst>
              <a:ext uri="{FF2B5EF4-FFF2-40B4-BE49-F238E27FC236}">
                <a16:creationId xmlns:a16="http://schemas.microsoft.com/office/drawing/2014/main" id="{71510458-5C3F-4171-A159-4952F77C2F8F}"/>
              </a:ext>
            </a:extLst>
          </p:cNvPr>
          <p:cNvGrpSpPr/>
          <p:nvPr/>
        </p:nvGrpSpPr>
        <p:grpSpPr>
          <a:xfrm>
            <a:off x="4261843" y="1274879"/>
            <a:ext cx="4243233" cy="5287210"/>
            <a:chOff x="4261843" y="1274879"/>
            <a:chExt cx="4243233" cy="5287210"/>
          </a:xfrm>
        </p:grpSpPr>
        <p:grpSp>
          <p:nvGrpSpPr>
            <p:cNvPr id="13" name="组合 7">
              <a:extLst>
                <a:ext uri="{FF2B5EF4-FFF2-40B4-BE49-F238E27FC236}">
                  <a16:creationId xmlns:a16="http://schemas.microsoft.com/office/drawing/2014/main" id="{B4DEC244-5EF9-4EB3-BF86-E213074A9BEE}"/>
                </a:ext>
              </a:extLst>
            </p:cNvPr>
            <p:cNvGrpSpPr/>
            <p:nvPr/>
          </p:nvGrpSpPr>
          <p:grpSpPr>
            <a:xfrm>
              <a:off x="4261843" y="1274879"/>
              <a:ext cx="4243233" cy="5287210"/>
              <a:chOff x="4272117" y="1367346"/>
              <a:chExt cx="4243233" cy="5287210"/>
            </a:xfrm>
          </p:grpSpPr>
          <p:grpSp>
            <p:nvGrpSpPr>
              <p:cNvPr id="14" name="组合 8">
                <a:extLst>
                  <a:ext uri="{FF2B5EF4-FFF2-40B4-BE49-F238E27FC236}">
                    <a16:creationId xmlns:a16="http://schemas.microsoft.com/office/drawing/2014/main" id="{5BF585C0-82A6-467E-9B39-19647182EDEE}"/>
                  </a:ext>
                </a:extLst>
              </p:cNvPr>
              <p:cNvGrpSpPr/>
              <p:nvPr/>
            </p:nvGrpSpPr>
            <p:grpSpPr>
              <a:xfrm>
                <a:off x="4272117" y="1367346"/>
                <a:ext cx="4243233" cy="5287210"/>
                <a:chOff x="778073" y="1273654"/>
                <a:chExt cx="4243233" cy="5287210"/>
              </a:xfrm>
            </p:grpSpPr>
            <p:pic>
              <p:nvPicPr>
                <p:cNvPr id="17" name="图片 11">
                  <a:extLst>
                    <a:ext uri="{FF2B5EF4-FFF2-40B4-BE49-F238E27FC236}">
                      <a16:creationId xmlns:a16="http://schemas.microsoft.com/office/drawing/2014/main" id="{D97EF84D-D86D-4D01-9AF2-6508450DF016}"/>
                    </a:ext>
                  </a:extLst>
                </p:cNvPr>
                <p:cNvPicPr>
                  <a:picLocks noChangeAspect="1"/>
                </p:cNvPicPr>
                <p:nvPr/>
              </p:nvPicPr>
              <p:blipFill>
                <a:blip r:embed="rId2"/>
                <a:stretch>
                  <a:fillRect/>
                </a:stretch>
              </p:blipFill>
              <p:spPr>
                <a:xfrm>
                  <a:off x="778073" y="1549400"/>
                  <a:ext cx="4243233" cy="4687661"/>
                </a:xfrm>
                <a:prstGeom prst="rect">
                  <a:avLst/>
                </a:prstGeom>
              </p:spPr>
            </p:pic>
            <p:sp>
              <p:nvSpPr>
                <p:cNvPr id="18" name="文本框 12">
                  <a:extLst>
                    <a:ext uri="{FF2B5EF4-FFF2-40B4-BE49-F238E27FC236}">
                      <a16:creationId xmlns:a16="http://schemas.microsoft.com/office/drawing/2014/main" id="{B3549307-E9EE-4D03-A59A-7D12DB1ADD1C}"/>
                    </a:ext>
                  </a:extLst>
                </p:cNvPr>
                <p:cNvSpPr txBox="1"/>
                <p:nvPr/>
              </p:nvSpPr>
              <p:spPr>
                <a:xfrm>
                  <a:off x="2559258" y="1273654"/>
                  <a:ext cx="723275" cy="307777"/>
                </a:xfrm>
                <a:prstGeom prst="rect">
                  <a:avLst/>
                </a:prstGeom>
                <a:noFill/>
              </p:spPr>
              <p:txBody>
                <a:bodyPr wrap="none" rtlCol="0">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endParaRPr 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文本框 13">
                  <a:extLst>
                    <a:ext uri="{FF2B5EF4-FFF2-40B4-BE49-F238E27FC236}">
                      <a16:creationId xmlns:a16="http://schemas.microsoft.com/office/drawing/2014/main" id="{7EB95777-BB0E-49CA-ACEC-938714E2E9AE}"/>
                    </a:ext>
                  </a:extLst>
                </p:cNvPr>
                <p:cNvSpPr txBox="1"/>
                <p:nvPr/>
              </p:nvSpPr>
              <p:spPr>
                <a:xfrm>
                  <a:off x="2649025" y="6253087"/>
                  <a:ext cx="543739" cy="307777"/>
                </a:xfrm>
                <a:prstGeom prst="rect">
                  <a:avLst/>
                </a:prstGeom>
                <a:noFill/>
              </p:spPr>
              <p:txBody>
                <a:bodyPr wrap="none" rtlCol="0">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endParaRPr 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15" name="矩形 9">
                <a:extLst>
                  <a:ext uri="{FF2B5EF4-FFF2-40B4-BE49-F238E27FC236}">
                    <a16:creationId xmlns:a16="http://schemas.microsoft.com/office/drawing/2014/main" id="{92C22170-B5FD-4DA6-9EC2-F3BDF6D1E1FB}"/>
                  </a:ext>
                </a:extLst>
              </p:cNvPr>
              <p:cNvSpPr/>
              <p:nvPr/>
            </p:nvSpPr>
            <p:spPr>
              <a:xfrm>
                <a:off x="5250729" y="1659118"/>
                <a:ext cx="2328422" cy="1857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0">
                <a:extLst>
                  <a:ext uri="{FF2B5EF4-FFF2-40B4-BE49-F238E27FC236}">
                    <a16:creationId xmlns:a16="http://schemas.microsoft.com/office/drawing/2014/main" id="{3DD95C82-2A81-4807-AB97-813756093C88}"/>
                  </a:ext>
                </a:extLst>
              </p:cNvPr>
              <p:cNvPicPr>
                <a:picLocks noChangeAspect="1"/>
              </p:cNvPicPr>
              <p:nvPr/>
            </p:nvPicPr>
            <p:blipFill>
              <a:blip r:embed="rId3"/>
              <a:stretch>
                <a:fillRect/>
              </a:stretch>
            </p:blipFill>
            <p:spPr>
              <a:xfrm>
                <a:off x="5714214" y="1860420"/>
                <a:ext cx="1216263" cy="1250890"/>
              </a:xfrm>
              <a:prstGeom prst="rect">
                <a:avLst/>
              </a:prstGeom>
            </p:spPr>
          </p:pic>
        </p:grpSp>
        <p:sp>
          <p:nvSpPr>
            <p:cNvPr id="3" name="TextBox 2">
              <a:extLst>
                <a:ext uri="{FF2B5EF4-FFF2-40B4-BE49-F238E27FC236}">
                  <a16:creationId xmlns:a16="http://schemas.microsoft.com/office/drawing/2014/main" id="{D6B7DE8C-C34B-43E8-ABB7-91ADC0071EF9}"/>
                </a:ext>
              </a:extLst>
            </p:cNvPr>
            <p:cNvSpPr txBox="1"/>
            <p:nvPr/>
          </p:nvSpPr>
          <p:spPr>
            <a:xfrm>
              <a:off x="4300130" y="1952090"/>
              <a:ext cx="941283" cy="307777"/>
            </a:xfrm>
            <a:prstGeom prst="rect">
              <a:avLst/>
            </a:prstGeom>
            <a:solidFill>
              <a:schemeClr val="bg1"/>
            </a:solidFill>
          </p:spPr>
          <p:txBody>
            <a:bodyPr wrap="none" rtlCol="0">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观察    </a:t>
              </a:r>
            </a:p>
          </p:txBody>
        </p:sp>
        <p:sp>
          <p:nvSpPr>
            <p:cNvPr id="20" name="TextBox 19">
              <a:extLst>
                <a:ext uri="{FF2B5EF4-FFF2-40B4-BE49-F238E27FC236}">
                  <a16:creationId xmlns:a16="http://schemas.microsoft.com/office/drawing/2014/main" id="{94E980C3-9289-49DB-896A-CC149E2DF8E1}"/>
                </a:ext>
              </a:extLst>
            </p:cNvPr>
            <p:cNvSpPr txBox="1"/>
            <p:nvPr/>
          </p:nvSpPr>
          <p:spPr>
            <a:xfrm>
              <a:off x="7592941" y="1974312"/>
              <a:ext cx="742511" cy="307777"/>
            </a:xfrm>
            <a:prstGeom prst="rect">
              <a:avLst/>
            </a:prstGeom>
            <a:solidFill>
              <a:schemeClr val="bg1"/>
            </a:solidFill>
          </p:spPr>
          <p:txBody>
            <a:bodyPr wrap="none" rtlCol="0">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动作  </a:t>
              </a:r>
            </a:p>
          </p:txBody>
        </p:sp>
        <p:sp>
          <p:nvSpPr>
            <p:cNvPr id="21" name="TextBox 20">
              <a:extLst>
                <a:ext uri="{FF2B5EF4-FFF2-40B4-BE49-F238E27FC236}">
                  <a16:creationId xmlns:a16="http://schemas.microsoft.com/office/drawing/2014/main" id="{DCC30672-AD69-421B-AEC5-959C93C27507}"/>
                </a:ext>
              </a:extLst>
            </p:cNvPr>
            <p:cNvSpPr txBox="1"/>
            <p:nvPr/>
          </p:nvSpPr>
          <p:spPr>
            <a:xfrm>
              <a:off x="5703940" y="3586678"/>
              <a:ext cx="543739" cy="307777"/>
            </a:xfrm>
            <a:prstGeom prst="rect">
              <a:avLst/>
            </a:prstGeom>
            <a:solidFill>
              <a:schemeClr val="bg1"/>
            </a:solidFill>
          </p:spPr>
          <p:txBody>
            <a:bodyPr wrap="none" rtlCol="0">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p>
          </p:txBody>
        </p:sp>
      </p:grpSp>
      <p:sp>
        <p:nvSpPr>
          <p:cNvPr id="22" name="内容占位符 2">
            <a:extLst>
              <a:ext uri="{FF2B5EF4-FFF2-40B4-BE49-F238E27FC236}">
                <a16:creationId xmlns:a16="http://schemas.microsoft.com/office/drawing/2014/main" id="{03BC1FD2-149D-4269-AE73-8A1C6681C2C2}"/>
              </a:ext>
            </a:extLst>
          </p:cNvPr>
          <p:cNvSpPr txBox="1">
            <a:spLocks/>
          </p:cNvSpPr>
          <p:nvPr/>
        </p:nvSpPr>
        <p:spPr>
          <a:xfrm>
            <a:off x="399394" y="1949447"/>
            <a:ext cx="3862450" cy="428883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在与环境的交互过程中学习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环境包含有不断进行学习和更新的其他智能体</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在任何一个智能体的视角下，环境是</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非稳态的（</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non-stationary</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环境迁移的分布会发生改变</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图片 5">
            <a:extLst>
              <a:ext uri="{FF2B5EF4-FFF2-40B4-BE49-F238E27FC236}">
                <a16:creationId xmlns:a16="http://schemas.microsoft.com/office/drawing/2014/main" id="{BCE3E97D-BB07-4F66-A1A8-68C4E9C2CE4F}"/>
              </a:ext>
            </a:extLst>
          </p:cNvPr>
          <p:cNvPicPr>
            <a:picLocks noChangeAspect="1"/>
          </p:cNvPicPr>
          <p:nvPr/>
        </p:nvPicPr>
        <p:blipFill>
          <a:blip r:embed="rId4"/>
          <a:stretch>
            <a:fillRect/>
          </a:stretch>
        </p:blipFill>
        <p:spPr>
          <a:xfrm>
            <a:off x="4643517" y="3894455"/>
            <a:ext cx="941283" cy="860358"/>
          </a:xfrm>
          <a:prstGeom prst="rect">
            <a:avLst/>
          </a:prstGeom>
        </p:spPr>
      </p:pic>
      <p:pic>
        <p:nvPicPr>
          <p:cNvPr id="23" name="图片 22">
            <a:extLst>
              <a:ext uri="{FF2B5EF4-FFF2-40B4-BE49-F238E27FC236}">
                <a16:creationId xmlns:a16="http://schemas.microsoft.com/office/drawing/2014/main" id="{429A96A2-44B7-4C5A-9117-735133C6D4F5}"/>
              </a:ext>
            </a:extLst>
          </p:cNvPr>
          <p:cNvPicPr>
            <a:picLocks noChangeAspect="1"/>
          </p:cNvPicPr>
          <p:nvPr/>
        </p:nvPicPr>
        <p:blipFill>
          <a:blip r:embed="rId4"/>
          <a:stretch>
            <a:fillRect/>
          </a:stretch>
        </p:blipFill>
        <p:spPr>
          <a:xfrm>
            <a:off x="7219133" y="3894455"/>
            <a:ext cx="941283" cy="860358"/>
          </a:xfrm>
          <a:prstGeom prst="rect">
            <a:avLst/>
          </a:prstGeom>
        </p:spPr>
      </p:pic>
      <p:pic>
        <p:nvPicPr>
          <p:cNvPr id="24" name="图片 23">
            <a:extLst>
              <a:ext uri="{FF2B5EF4-FFF2-40B4-BE49-F238E27FC236}">
                <a16:creationId xmlns:a16="http://schemas.microsoft.com/office/drawing/2014/main" id="{1C80602F-087D-418B-BE52-A03AE733CCEB}"/>
              </a:ext>
            </a:extLst>
          </p:cNvPr>
          <p:cNvPicPr>
            <a:picLocks noChangeAspect="1"/>
          </p:cNvPicPr>
          <p:nvPr/>
        </p:nvPicPr>
        <p:blipFill>
          <a:blip r:embed="rId4"/>
          <a:stretch>
            <a:fillRect/>
          </a:stretch>
        </p:blipFill>
        <p:spPr>
          <a:xfrm>
            <a:off x="4491432" y="5340025"/>
            <a:ext cx="941283" cy="860358"/>
          </a:xfrm>
          <a:prstGeom prst="rect">
            <a:avLst/>
          </a:prstGeom>
        </p:spPr>
      </p:pic>
      <p:pic>
        <p:nvPicPr>
          <p:cNvPr id="25" name="图片 24">
            <a:extLst>
              <a:ext uri="{FF2B5EF4-FFF2-40B4-BE49-F238E27FC236}">
                <a16:creationId xmlns:a16="http://schemas.microsoft.com/office/drawing/2014/main" id="{2A8C9486-DEA6-4F28-9209-25F21297CAA8}"/>
              </a:ext>
            </a:extLst>
          </p:cNvPr>
          <p:cNvPicPr>
            <a:picLocks noChangeAspect="1"/>
          </p:cNvPicPr>
          <p:nvPr/>
        </p:nvPicPr>
        <p:blipFill>
          <a:blip r:embed="rId4"/>
          <a:stretch>
            <a:fillRect/>
          </a:stretch>
        </p:blipFill>
        <p:spPr>
          <a:xfrm>
            <a:off x="7412544" y="5337382"/>
            <a:ext cx="941283" cy="860358"/>
          </a:xfrm>
          <a:prstGeom prst="rect">
            <a:avLst/>
          </a:prstGeom>
        </p:spPr>
      </p:pic>
    </p:spTree>
    <p:extLst>
      <p:ext uri="{BB962C8B-B14F-4D97-AF65-F5344CB8AC3E}">
        <p14:creationId xmlns:p14="http://schemas.microsoft.com/office/powerpoint/2010/main" val="423523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例</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1</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：对战游戏</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pic>
        <p:nvPicPr>
          <p:cNvPr id="23" name="图片 7">
            <a:extLst>
              <a:ext uri="{FF2B5EF4-FFF2-40B4-BE49-F238E27FC236}">
                <a16:creationId xmlns:a16="http://schemas.microsoft.com/office/drawing/2014/main" id="{441BE6D9-9D35-41EA-9391-13F84C030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766" y="1156932"/>
            <a:ext cx="5530468" cy="4955300"/>
          </a:xfrm>
          <a:prstGeom prst="rect">
            <a:avLst/>
          </a:prstGeom>
        </p:spPr>
      </p:pic>
      <p:sp>
        <p:nvSpPr>
          <p:cNvPr id="24" name="文本框 2">
            <a:extLst>
              <a:ext uri="{FF2B5EF4-FFF2-40B4-BE49-F238E27FC236}">
                <a16:creationId xmlns:a16="http://schemas.microsoft.com/office/drawing/2014/main" id="{24C807C6-1EC5-4359-B24C-4C04B114EA59}"/>
              </a:ext>
            </a:extLst>
          </p:cNvPr>
          <p:cNvSpPr txBox="1"/>
          <p:nvPr/>
        </p:nvSpPr>
        <p:spPr>
          <a:xfrm>
            <a:off x="242066" y="6240464"/>
            <a:ext cx="7307091" cy="430887"/>
          </a:xfrm>
          <a:prstGeom prst="rect">
            <a:avLst/>
          </a:prstGeom>
          <a:noFill/>
        </p:spPr>
        <p:txBody>
          <a:bodyPr wrap="square" rtlCol="0">
            <a:spAutoFit/>
          </a:bodyPr>
          <a:lstStyle/>
          <a:p>
            <a:r>
              <a:rPr lang="en-US" altLang="zh-CN" sz="1100" dirty="0">
                <a:solidFill>
                  <a:srgbClr val="00B0F0"/>
                </a:solidFill>
              </a:rPr>
              <a:t>Lianmin Zheng, Weinan Zhang et al. </a:t>
            </a:r>
            <a:r>
              <a:rPr lang="en-US" altLang="zh-CN" sz="1100" dirty="0" err="1">
                <a:solidFill>
                  <a:srgbClr val="00B0F0"/>
                </a:solidFill>
              </a:rPr>
              <a:t>Magent</a:t>
            </a:r>
            <a:r>
              <a:rPr lang="en-US" altLang="zh-CN" sz="1100" dirty="0">
                <a:solidFill>
                  <a:srgbClr val="00B0F0"/>
                </a:solidFill>
              </a:rPr>
              <a:t>: a many-agent reinforcement learning platform for artificial collective intelligence. NIPS17 &amp; AAAI18.</a:t>
            </a:r>
            <a:endParaRPr lang="zh-CN" altLang="en-US" sz="1100" dirty="0">
              <a:solidFill>
                <a:srgbClr val="00B0F0"/>
              </a:solidFill>
            </a:endParaRPr>
          </a:p>
        </p:txBody>
      </p:sp>
    </p:spTree>
    <p:extLst>
      <p:ext uri="{BB962C8B-B14F-4D97-AF65-F5344CB8AC3E}">
        <p14:creationId xmlns:p14="http://schemas.microsoft.com/office/powerpoint/2010/main" val="82588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例</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2</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：队伍排列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a:t>
            </a:fld>
            <a:endParaRPr lang="zh-CN" altLang="en-US" dirty="0"/>
          </a:p>
        </p:txBody>
      </p:sp>
      <p:sp>
        <p:nvSpPr>
          <p:cNvPr id="11" name="文本框 2">
            <a:extLst>
              <a:ext uri="{FF2B5EF4-FFF2-40B4-BE49-F238E27FC236}">
                <a16:creationId xmlns:a16="http://schemas.microsoft.com/office/drawing/2014/main" id="{0B4B898C-0A30-4CA7-B5C9-632AC74C086B}"/>
              </a:ext>
            </a:extLst>
          </p:cNvPr>
          <p:cNvSpPr txBox="1"/>
          <p:nvPr/>
        </p:nvSpPr>
        <p:spPr>
          <a:xfrm>
            <a:off x="242066" y="6240464"/>
            <a:ext cx="7307091" cy="430887"/>
          </a:xfrm>
          <a:prstGeom prst="rect">
            <a:avLst/>
          </a:prstGeom>
          <a:noFill/>
        </p:spPr>
        <p:txBody>
          <a:bodyPr wrap="square" rtlCol="0">
            <a:spAutoFit/>
          </a:bodyPr>
          <a:lstStyle/>
          <a:p>
            <a:r>
              <a:rPr lang="en-US" altLang="zh-CN" sz="1100" dirty="0">
                <a:solidFill>
                  <a:srgbClr val="00B0F0"/>
                </a:solidFill>
              </a:rPr>
              <a:t>Lianmin Zheng, Weinan Zhang et al. </a:t>
            </a:r>
            <a:r>
              <a:rPr lang="en-US" altLang="zh-CN" sz="1100" dirty="0" err="1">
                <a:solidFill>
                  <a:srgbClr val="00B0F0"/>
                </a:solidFill>
              </a:rPr>
              <a:t>Magent</a:t>
            </a:r>
            <a:r>
              <a:rPr lang="en-US" altLang="zh-CN" sz="1100" dirty="0">
                <a:solidFill>
                  <a:srgbClr val="00B0F0"/>
                </a:solidFill>
              </a:rPr>
              <a:t>: a many-agent reinforcement learning platform for artificial collective intelligence. NIPS17 &amp; AAAI18.</a:t>
            </a:r>
            <a:endParaRPr lang="zh-CN" altLang="en-US" sz="1100" dirty="0">
              <a:solidFill>
                <a:srgbClr val="00B0F0"/>
              </a:solidFill>
            </a:endParaRPr>
          </a:p>
        </p:txBody>
      </p:sp>
      <p:sp>
        <p:nvSpPr>
          <p:cNvPr id="12" name="内容占位符 2">
            <a:extLst>
              <a:ext uri="{FF2B5EF4-FFF2-40B4-BE49-F238E27FC236}">
                <a16:creationId xmlns:a16="http://schemas.microsoft.com/office/drawing/2014/main" id="{D5B38259-0A6A-4BAA-BA7E-2BC782776C99}"/>
              </a:ext>
            </a:extLst>
          </p:cNvPr>
          <p:cNvSpPr txBox="1">
            <a:spLocks/>
          </p:cNvSpPr>
          <p:nvPr/>
        </p:nvSpPr>
        <p:spPr>
          <a:xfrm>
            <a:off x="681738" y="1209707"/>
            <a:ext cx="7593594" cy="428883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让一整支智能体队伍排列成特定的样式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3" name="图片 3">
            <a:extLst>
              <a:ext uri="{FF2B5EF4-FFF2-40B4-BE49-F238E27FC236}">
                <a16:creationId xmlns:a16="http://schemas.microsoft.com/office/drawing/2014/main" id="{6DC0BE05-7BE2-41BB-A13E-517D809DF9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801" y="1956795"/>
            <a:ext cx="3355576" cy="3355576"/>
          </a:xfrm>
          <a:prstGeom prst="rect">
            <a:avLst/>
          </a:prstGeom>
        </p:spPr>
      </p:pic>
      <p:pic>
        <p:nvPicPr>
          <p:cNvPr id="14" name="图片 4">
            <a:extLst>
              <a:ext uri="{FF2B5EF4-FFF2-40B4-BE49-F238E27FC236}">
                <a16:creationId xmlns:a16="http://schemas.microsoft.com/office/drawing/2014/main" id="{9D2B24EC-93B0-4AD9-8EAD-0A8D738D2B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0699" y="1956793"/>
            <a:ext cx="3355578" cy="3355578"/>
          </a:xfrm>
          <a:prstGeom prst="rect">
            <a:avLst/>
          </a:prstGeom>
        </p:spPr>
      </p:pic>
    </p:spTree>
    <p:extLst>
      <p:ext uri="{BB962C8B-B14F-4D97-AF65-F5344CB8AC3E}">
        <p14:creationId xmlns:p14="http://schemas.microsoft.com/office/powerpoint/2010/main" val="423343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例</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3</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：去中心化的游戏人工智能（</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AI</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a:t>
            </a:fld>
            <a:endParaRPr lang="zh-CN" altLang="en-US" dirty="0"/>
          </a:p>
        </p:txBody>
      </p:sp>
      <p:sp>
        <p:nvSpPr>
          <p:cNvPr id="11" name="文本框 2">
            <a:extLst>
              <a:ext uri="{FF2B5EF4-FFF2-40B4-BE49-F238E27FC236}">
                <a16:creationId xmlns:a16="http://schemas.microsoft.com/office/drawing/2014/main" id="{0B4B898C-0A30-4CA7-B5C9-632AC74C086B}"/>
              </a:ext>
            </a:extLst>
          </p:cNvPr>
          <p:cNvSpPr txBox="1"/>
          <p:nvPr/>
        </p:nvSpPr>
        <p:spPr>
          <a:xfrm>
            <a:off x="242066" y="6240464"/>
            <a:ext cx="7307091" cy="430887"/>
          </a:xfrm>
          <a:prstGeom prst="rect">
            <a:avLst/>
          </a:prstGeom>
          <a:noFill/>
        </p:spPr>
        <p:txBody>
          <a:bodyPr wrap="square" rtlCol="0">
            <a:spAutoFit/>
          </a:bodyPr>
          <a:lstStyle/>
          <a:p>
            <a:r>
              <a:rPr lang="en-US" altLang="zh-CN" sz="1100" dirty="0">
                <a:solidFill>
                  <a:srgbClr val="00B0F0"/>
                </a:solidFill>
              </a:rPr>
              <a:t>Peng, Peng, et al. "Multiagent bidirectionally-coordinated nets for learning to play </a:t>
            </a:r>
            <a:r>
              <a:rPr lang="en-US" altLang="zh-CN" sz="1100" dirty="0" err="1">
                <a:solidFill>
                  <a:srgbClr val="00B0F0"/>
                </a:solidFill>
              </a:rPr>
              <a:t>starcraft</a:t>
            </a:r>
            <a:r>
              <a:rPr lang="en-US" altLang="zh-CN" sz="1100" dirty="0">
                <a:solidFill>
                  <a:srgbClr val="00B0F0"/>
                </a:solidFill>
              </a:rPr>
              <a:t> combat games." </a:t>
            </a:r>
            <a:r>
              <a:rPr lang="en-US" altLang="zh-CN" sz="1100" i="1" dirty="0">
                <a:solidFill>
                  <a:srgbClr val="00B0F0"/>
                </a:solidFill>
              </a:rPr>
              <a:t>NIPS workshop 2017.</a:t>
            </a:r>
            <a:endParaRPr lang="zh-CN" altLang="en-US" sz="1100" dirty="0">
              <a:solidFill>
                <a:srgbClr val="00B0F0"/>
              </a:solidFill>
            </a:endParaRPr>
          </a:p>
        </p:txBody>
      </p:sp>
      <p:sp>
        <p:nvSpPr>
          <p:cNvPr id="12" name="内容占位符 2">
            <a:extLst>
              <a:ext uri="{FF2B5EF4-FFF2-40B4-BE49-F238E27FC236}">
                <a16:creationId xmlns:a16="http://schemas.microsoft.com/office/drawing/2014/main" id="{D5B38259-0A6A-4BAA-BA7E-2BC782776C99}"/>
              </a:ext>
            </a:extLst>
          </p:cNvPr>
          <p:cNvSpPr txBox="1">
            <a:spLocks/>
          </p:cNvSpPr>
          <p:nvPr/>
        </p:nvSpPr>
        <p:spPr>
          <a:xfrm>
            <a:off x="4821885" y="1268257"/>
            <a:ext cx="3997775" cy="23497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为复杂的集体游戏智能设计</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多智能体通信和协同学习</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的算法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8" name="Picture 2">
            <a:extLst>
              <a:ext uri="{FF2B5EF4-FFF2-40B4-BE49-F238E27FC236}">
                <a16:creationId xmlns:a16="http://schemas.microsoft.com/office/drawing/2014/main" id="{185D8873-61F6-4EEE-93AF-DF016B06F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334551"/>
            <a:ext cx="3723843" cy="2097765"/>
          </a:xfrm>
          <a:prstGeom prst="rect">
            <a:avLst/>
          </a:prstGeom>
        </p:spPr>
      </p:pic>
      <p:pic>
        <p:nvPicPr>
          <p:cNvPr id="9" name="Picture 4">
            <a:extLst>
              <a:ext uri="{FF2B5EF4-FFF2-40B4-BE49-F238E27FC236}">
                <a16:creationId xmlns:a16="http://schemas.microsoft.com/office/drawing/2014/main" id="{34BB0D2A-12BD-4846-9F67-F23EC67E0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0" y="3615194"/>
            <a:ext cx="3738984" cy="2106294"/>
          </a:xfrm>
          <a:prstGeom prst="rect">
            <a:avLst/>
          </a:prstGeom>
        </p:spPr>
      </p:pic>
      <p:pic>
        <p:nvPicPr>
          <p:cNvPr id="10" name="图片 10">
            <a:extLst>
              <a:ext uri="{FF2B5EF4-FFF2-40B4-BE49-F238E27FC236}">
                <a16:creationId xmlns:a16="http://schemas.microsoft.com/office/drawing/2014/main" id="{B0FD37D8-952D-450B-BE73-AFDB6841F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047" y="3431101"/>
            <a:ext cx="3399894" cy="2290387"/>
          </a:xfrm>
          <a:prstGeom prst="rect">
            <a:avLst/>
          </a:prstGeom>
        </p:spPr>
      </p:pic>
    </p:spTree>
    <p:extLst>
      <p:ext uri="{BB962C8B-B14F-4D97-AF65-F5344CB8AC3E}">
        <p14:creationId xmlns:p14="http://schemas.microsoft.com/office/powerpoint/2010/main" val="3212660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10">
            <a:extLst>
              <a:ext uri="{FF2B5EF4-FFF2-40B4-BE49-F238E27FC236}">
                <a16:creationId xmlns:a16="http://schemas.microsoft.com/office/drawing/2014/main" id="{F4830D4D-D364-4C49-ADAE-9AE1B5D1D3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026" y="1316305"/>
            <a:ext cx="7609189" cy="4755744"/>
          </a:xfrm>
          <a:prstGeom prst="rect">
            <a:avLst/>
          </a:prstGeom>
        </p:spPr>
      </p:pic>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例</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4</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：城市大脑模拟器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a:t>
            </a:fld>
            <a:endParaRPr lang="zh-CN" altLang="en-US" dirty="0"/>
          </a:p>
        </p:txBody>
      </p:sp>
      <p:sp>
        <p:nvSpPr>
          <p:cNvPr id="6" name="文本框 2">
            <a:extLst>
              <a:ext uri="{FF2B5EF4-FFF2-40B4-BE49-F238E27FC236}">
                <a16:creationId xmlns:a16="http://schemas.microsoft.com/office/drawing/2014/main" id="{51C100F1-1743-4E93-9154-E16D5F06316C}"/>
              </a:ext>
            </a:extLst>
          </p:cNvPr>
          <p:cNvSpPr txBox="1"/>
          <p:nvPr/>
        </p:nvSpPr>
        <p:spPr>
          <a:xfrm>
            <a:off x="242066" y="6240464"/>
            <a:ext cx="7307091" cy="430887"/>
          </a:xfrm>
          <a:prstGeom prst="rect">
            <a:avLst/>
          </a:prstGeom>
          <a:noFill/>
        </p:spPr>
        <p:txBody>
          <a:bodyPr wrap="square" rtlCol="0">
            <a:spAutoFit/>
          </a:bodyPr>
          <a:lstStyle/>
          <a:p>
            <a:r>
              <a:rPr lang="en-US" altLang="zh-CN" sz="1100" dirty="0" err="1">
                <a:solidFill>
                  <a:srgbClr val="00B0F0"/>
                </a:solidFill>
              </a:rPr>
              <a:t>Huichu</a:t>
            </a:r>
            <a:r>
              <a:rPr lang="en-US" altLang="zh-CN" sz="1100" dirty="0">
                <a:solidFill>
                  <a:srgbClr val="00B0F0"/>
                </a:solidFill>
              </a:rPr>
              <a:t> Zhang, Weinan Zhang et al. CityFlow: A Multi-Agent Reinforcement Learning Environment for Large Scale City Traffic Scenario. WWW 2019.</a:t>
            </a:r>
          </a:p>
        </p:txBody>
      </p:sp>
      <p:sp>
        <p:nvSpPr>
          <p:cNvPr id="3" name="矩形 2">
            <a:extLst>
              <a:ext uri="{FF2B5EF4-FFF2-40B4-BE49-F238E27FC236}">
                <a16:creationId xmlns:a16="http://schemas.microsoft.com/office/drawing/2014/main" id="{FCC56F78-D4DA-4242-A8A1-0D6D615E17DD}"/>
              </a:ext>
            </a:extLst>
          </p:cNvPr>
          <p:cNvSpPr/>
          <p:nvPr/>
        </p:nvSpPr>
        <p:spPr>
          <a:xfrm>
            <a:off x="-224852" y="1256710"/>
            <a:ext cx="951875" cy="48967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80DADE9-068C-4F8A-8CD1-C22A784C8D57}"/>
              </a:ext>
            </a:extLst>
          </p:cNvPr>
          <p:cNvSpPr/>
          <p:nvPr/>
        </p:nvSpPr>
        <p:spPr>
          <a:xfrm>
            <a:off x="5604255" y="1256710"/>
            <a:ext cx="1041816" cy="48967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内容占位符 2">
            <a:extLst>
              <a:ext uri="{FF2B5EF4-FFF2-40B4-BE49-F238E27FC236}">
                <a16:creationId xmlns:a16="http://schemas.microsoft.com/office/drawing/2014/main" id="{D5B38259-0A6A-4BAA-BA7E-2BC782776C99}"/>
              </a:ext>
            </a:extLst>
          </p:cNvPr>
          <p:cNvSpPr txBox="1">
            <a:spLocks/>
          </p:cNvSpPr>
          <p:nvPr/>
        </p:nvSpPr>
        <p:spPr>
          <a:xfrm>
            <a:off x="5652984" y="1577148"/>
            <a:ext cx="3166676" cy="23497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设计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车辆路由策略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交通灯控制</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车队管理及出租车派车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506042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IMING" val="|78.7|19|15.9|1.2"/>
</p:tagLst>
</file>

<file path=ppt/tags/tag11.xml><?xml version="1.0" encoding="utf-8"?>
<p:tagLst xmlns:a="http://schemas.openxmlformats.org/drawingml/2006/main" xmlns:r="http://schemas.openxmlformats.org/officeDocument/2006/relationships" xmlns:p="http://schemas.openxmlformats.org/presentationml/2006/main">
  <p:tag name="TIMING" val="|78.7|19|15.9|1.2"/>
</p:tagLst>
</file>

<file path=ppt/tags/tag12.xml><?xml version="1.0" encoding="utf-8"?>
<p:tagLst xmlns:a="http://schemas.openxmlformats.org/drawingml/2006/main" xmlns:r="http://schemas.openxmlformats.org/officeDocument/2006/relationships" xmlns:p="http://schemas.openxmlformats.org/presentationml/2006/main">
  <p:tag name="TIMING" val="|78.7|19|15.9|1.2"/>
</p:tagLst>
</file>

<file path=ppt/tags/tag13.xml><?xml version="1.0" encoding="utf-8"?>
<p:tagLst xmlns:a="http://schemas.openxmlformats.org/drawingml/2006/main" xmlns:r="http://schemas.openxmlformats.org/officeDocument/2006/relationships" xmlns:p="http://schemas.openxmlformats.org/presentationml/2006/main">
  <p:tag name="TIMING" val="|78.7|19|15.9|1.2"/>
</p:tagLst>
</file>

<file path=ppt/tags/tag14.xml><?xml version="1.0" encoding="utf-8"?>
<p:tagLst xmlns:a="http://schemas.openxmlformats.org/drawingml/2006/main" xmlns:r="http://schemas.openxmlformats.org/officeDocument/2006/relationships" xmlns:p="http://schemas.openxmlformats.org/presentationml/2006/main">
  <p:tag name="TIMING" val="|78.7|19|15.9|1.2"/>
</p:tagLst>
</file>

<file path=ppt/tags/tag15.xml><?xml version="1.0" encoding="utf-8"?>
<p:tagLst xmlns:a="http://schemas.openxmlformats.org/drawingml/2006/main" xmlns:r="http://schemas.openxmlformats.org/officeDocument/2006/relationships" xmlns:p="http://schemas.openxmlformats.org/presentationml/2006/main">
  <p:tag name="TIMING" val="|78.7|19|15.9|1.2"/>
</p:tagLst>
</file>

<file path=ppt/tags/tag16.xml><?xml version="1.0" encoding="utf-8"?>
<p:tagLst xmlns:a="http://schemas.openxmlformats.org/drawingml/2006/main" xmlns:r="http://schemas.openxmlformats.org/officeDocument/2006/relationships" xmlns:p="http://schemas.openxmlformats.org/presentationml/2006/main">
  <p:tag name="TIMING" val="|78.7|19|15.9|1.2"/>
</p:tagLst>
</file>

<file path=ppt/tags/tag17.xml><?xml version="1.0" encoding="utf-8"?>
<p:tagLst xmlns:a="http://schemas.openxmlformats.org/drawingml/2006/main" xmlns:r="http://schemas.openxmlformats.org/officeDocument/2006/relationships" xmlns:p="http://schemas.openxmlformats.org/presentationml/2006/main">
  <p:tag name="TIMING" val="|78.7|19|15.9|1.2"/>
</p:tagLst>
</file>

<file path=ppt/tags/tag18.xml><?xml version="1.0" encoding="utf-8"?>
<p:tagLst xmlns:a="http://schemas.openxmlformats.org/drawingml/2006/main" xmlns:r="http://schemas.openxmlformats.org/officeDocument/2006/relationships" xmlns:p="http://schemas.openxmlformats.org/presentationml/2006/main">
  <p:tag name="TIMING" val="|78.7|19|15.9|1.2"/>
</p:tagLst>
</file>

<file path=ppt/tags/tag19.xml><?xml version="1.0" encoding="utf-8"?>
<p:tagLst xmlns:a="http://schemas.openxmlformats.org/drawingml/2006/main" xmlns:r="http://schemas.openxmlformats.org/officeDocument/2006/relationships" xmlns:p="http://schemas.openxmlformats.org/presentationml/2006/main">
  <p:tag name="TIMING" val="|78.7|19|15.9|1.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0.xml><?xml version="1.0" encoding="utf-8"?>
<p:tagLst xmlns:a="http://schemas.openxmlformats.org/drawingml/2006/main" xmlns:r="http://schemas.openxmlformats.org/officeDocument/2006/relationships" xmlns:p="http://schemas.openxmlformats.org/presentationml/2006/main">
  <p:tag name="TIMING" val="|78.7|19|15.9|1.2"/>
</p:tagLst>
</file>

<file path=ppt/tags/tag21.xml><?xml version="1.0" encoding="utf-8"?>
<p:tagLst xmlns:a="http://schemas.openxmlformats.org/drawingml/2006/main" xmlns:r="http://schemas.openxmlformats.org/officeDocument/2006/relationships" xmlns:p="http://schemas.openxmlformats.org/presentationml/2006/main">
  <p:tag name="TIMING" val="|78.7|19|15.9|1.2"/>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4.xml><?xml version="1.0" encoding="utf-8"?>
<p:tagLst xmlns:a="http://schemas.openxmlformats.org/drawingml/2006/main" xmlns:r="http://schemas.openxmlformats.org/officeDocument/2006/relationships" xmlns:p="http://schemas.openxmlformats.org/presentationml/2006/main">
  <p:tag name="TIMING" val="|78.7|19|15.9|1.2"/>
</p:tagLst>
</file>

<file path=ppt/tags/tag25.xml><?xml version="1.0" encoding="utf-8"?>
<p:tagLst xmlns:a="http://schemas.openxmlformats.org/drawingml/2006/main" xmlns:r="http://schemas.openxmlformats.org/officeDocument/2006/relationships" xmlns:p="http://schemas.openxmlformats.org/presentationml/2006/main">
  <p:tag name="TIMING" val="|78.7|19|15.9|1.2"/>
</p:tagLst>
</file>

<file path=ppt/tags/tag26.xml><?xml version="1.0" encoding="utf-8"?>
<p:tagLst xmlns:a="http://schemas.openxmlformats.org/drawingml/2006/main" xmlns:r="http://schemas.openxmlformats.org/officeDocument/2006/relationships" xmlns:p="http://schemas.openxmlformats.org/presentationml/2006/main">
  <p:tag name="TIMING" val="|78.7|19|15.9|1.2"/>
</p:tagLst>
</file>

<file path=ppt/tags/tag27.xml><?xml version="1.0" encoding="utf-8"?>
<p:tagLst xmlns:a="http://schemas.openxmlformats.org/drawingml/2006/main" xmlns:r="http://schemas.openxmlformats.org/officeDocument/2006/relationships" xmlns:p="http://schemas.openxmlformats.org/presentationml/2006/main">
  <p:tag name="TIMING" val="|78.7|19|15.9|1.2"/>
</p:tagLst>
</file>

<file path=ppt/tags/tag28.xml><?xml version="1.0" encoding="utf-8"?>
<p:tagLst xmlns:a="http://schemas.openxmlformats.org/drawingml/2006/main" xmlns:r="http://schemas.openxmlformats.org/officeDocument/2006/relationships" xmlns:p="http://schemas.openxmlformats.org/presentationml/2006/main">
  <p:tag name="TIMING" val="|78.7|19|15.9|1.2"/>
</p:tagLst>
</file>

<file path=ppt/tags/tag29.xml><?xml version="1.0" encoding="utf-8"?>
<p:tagLst xmlns:a="http://schemas.openxmlformats.org/drawingml/2006/main" xmlns:r="http://schemas.openxmlformats.org/officeDocument/2006/relationships" xmlns:p="http://schemas.openxmlformats.org/presentationml/2006/main">
  <p:tag name="TIMING" val="|78.7|19|15.9|1.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IMING" val="|78.7|19|15.9|1.2"/>
</p:tagLst>
</file>

<file path=ppt/tags/tag31.xml><?xml version="1.0" encoding="utf-8"?>
<p:tagLst xmlns:a="http://schemas.openxmlformats.org/drawingml/2006/main" xmlns:r="http://schemas.openxmlformats.org/officeDocument/2006/relationships" xmlns:p="http://schemas.openxmlformats.org/presentationml/2006/main">
  <p:tag name="TIMING" val="|109.4"/>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TIMING" val="|109.4"/>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8.xml><?xml version="1.0" encoding="utf-8"?>
<p:tagLst xmlns:a="http://schemas.openxmlformats.org/drawingml/2006/main" xmlns:r="http://schemas.openxmlformats.org/officeDocument/2006/relationships" xmlns:p="http://schemas.openxmlformats.org/presentationml/2006/main">
  <p:tag name="TIMING" val="|78.7|19|15.9|1.2"/>
</p:tagLst>
</file>

<file path=ppt/tags/tag9.xml><?xml version="1.0" encoding="utf-8"?>
<p:tagLst xmlns:a="http://schemas.openxmlformats.org/drawingml/2006/main" xmlns:r="http://schemas.openxmlformats.org/officeDocument/2006/relationships" xmlns:p="http://schemas.openxmlformats.org/presentationml/2006/main">
  <p:tag name="TIMING" val="|78.7|19|15.9|1.2"/>
</p:tagLst>
</file>

<file path=ppt/theme/theme1.xml><?xml version="1.0" encoding="utf-8"?>
<a:theme xmlns:a="http://schemas.openxmlformats.org/drawingml/2006/main" name="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12442</TotalTime>
  <Words>3885</Words>
  <Application>Microsoft Office PowerPoint</Application>
  <PresentationFormat>全屏显示(4:3)</PresentationFormat>
  <Paragraphs>506</Paragraphs>
  <Slides>40</Slides>
  <Notes>11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1" baseType="lpstr">
      <vt:lpstr>Alibaba PuHuiTi</vt:lpstr>
      <vt:lpstr>Helvetica Neue</vt:lpstr>
      <vt:lpstr>阿里巴巴普惠体 B</vt:lpstr>
      <vt:lpstr>阿里巴巴普惠体 R</vt:lpstr>
      <vt:lpstr>Microsoft YaHei</vt:lpstr>
      <vt:lpstr>Arial</vt:lpstr>
      <vt:lpstr>Calibri</vt:lpstr>
      <vt:lpstr>Cambria Math</vt:lpstr>
      <vt:lpstr>Wingdings</vt:lpstr>
      <vt:lpstr>主题5</vt:lpstr>
      <vt:lpstr>think-cell Slide</vt:lpstr>
      <vt:lpstr>PowerPoint 演示文稿</vt:lpstr>
      <vt:lpstr>课程大纲</vt:lpstr>
      <vt:lpstr>PowerPoint 演示文稿</vt:lpstr>
      <vt:lpstr>强化学习</vt:lpstr>
      <vt:lpstr>多智能体强化学习</vt:lpstr>
      <vt:lpstr>例1：对战游戏</vt:lpstr>
      <vt:lpstr>例2：队伍排列</vt:lpstr>
      <vt:lpstr>例3：去中心化的游戏人工智能（AI）</vt:lpstr>
      <vt:lpstr>例4：城市大脑模拟器</vt:lpstr>
      <vt:lpstr>例5：分拣机器人</vt:lpstr>
      <vt:lpstr>多智能体学习的难点</vt:lpstr>
      <vt:lpstr>PowerPoint 演示文稿</vt:lpstr>
      <vt:lpstr>PowerPoint 演示文稿</vt:lpstr>
      <vt:lpstr>问题定义</vt:lpstr>
      <vt:lpstr>多智能体强化学习</vt:lpstr>
      <vt:lpstr>序贯决策的三种问题</vt:lpstr>
      <vt:lpstr>随机博弈</vt:lpstr>
      <vt:lpstr>随机博弈问题定义</vt:lpstr>
      <vt:lpstr>随机博弈问题定义</vt:lpstr>
      <vt:lpstr>多智能体强化学习的方法分类</vt:lpstr>
      <vt:lpstr>完全中心化方法</vt:lpstr>
      <vt:lpstr>完全中心化方法1：整体智能体</vt:lpstr>
      <vt:lpstr>完全中心化方法2：纳什Q学习</vt:lpstr>
      <vt:lpstr>完全中心化方法2：纳什Q学习</vt:lpstr>
      <vt:lpstr>完全中心化方法2：纳什Q学习</vt:lpstr>
      <vt:lpstr>完全中心化方法2：纳什Q学习</vt:lpstr>
      <vt:lpstr>完全去中心化方法</vt:lpstr>
      <vt:lpstr>完全去中心化方法（fully decentralized）</vt:lpstr>
      <vt:lpstr>完全去中心化方法（fully decentralized）</vt:lpstr>
      <vt:lpstr>独立PPO实验</vt:lpstr>
      <vt:lpstr>PowerPoint 演示文稿</vt:lpstr>
      <vt:lpstr>多智能体强化学习的方法分类</vt:lpstr>
      <vt:lpstr>中心化训练去中心化执行（CTDE）</vt:lpstr>
      <vt:lpstr>CTDE问题建模</vt:lpstr>
      <vt:lpstr>CTDE算法：MADDPG</vt:lpstr>
      <vt:lpstr>CTDE算法：MADDPG</vt:lpstr>
      <vt:lpstr>CTDE算法：MADDPG</vt:lpstr>
      <vt:lpstr>CTDE算法：MADDPG实验</vt:lpstr>
      <vt:lpstr>总结多智能体学习</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14-多智能体强化学习</dc:title>
  <dc:creator>Weinan Zhang</dc:creator>
  <cp:lastModifiedBy>Zhang Weinan</cp:lastModifiedBy>
  <cp:revision>308</cp:revision>
  <cp:lastPrinted>2019-07-12T11:51:00Z</cp:lastPrinted>
  <dcterms:created xsi:type="dcterms:W3CDTF">2019-04-27T16:00:00Z</dcterms:created>
  <dcterms:modified xsi:type="dcterms:W3CDTF">2022-05-16T09:30:36Z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2052-10.1.0.7698</vt:lpwstr>
  </property>
</Properties>
</file>